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66" r:id="rId2"/>
    <p:sldId id="327" r:id="rId3"/>
    <p:sldId id="307" r:id="rId4"/>
    <p:sldId id="308" r:id="rId5"/>
    <p:sldId id="309" r:id="rId6"/>
    <p:sldId id="333" r:id="rId7"/>
    <p:sldId id="331" r:id="rId8"/>
    <p:sldId id="330" r:id="rId9"/>
    <p:sldId id="334" r:id="rId10"/>
    <p:sldId id="312" r:id="rId11"/>
    <p:sldId id="335" r:id="rId12"/>
    <p:sldId id="260" r:id="rId13"/>
    <p:sldId id="313" r:id="rId14"/>
    <p:sldId id="336" r:id="rId15"/>
    <p:sldId id="265" r:id="rId16"/>
    <p:sldId id="287" r:id="rId17"/>
    <p:sldId id="337" r:id="rId18"/>
    <p:sldId id="293" r:id="rId19"/>
    <p:sldId id="338" r:id="rId20"/>
    <p:sldId id="294" r:id="rId21"/>
    <p:sldId id="295" r:id="rId22"/>
    <p:sldId id="296" r:id="rId23"/>
    <p:sldId id="339" r:id="rId24"/>
    <p:sldId id="314" r:id="rId25"/>
    <p:sldId id="315" r:id="rId26"/>
    <p:sldId id="370" r:id="rId27"/>
    <p:sldId id="375" r:id="rId28"/>
    <p:sldId id="373" r:id="rId29"/>
    <p:sldId id="374" r:id="rId30"/>
    <p:sldId id="371" r:id="rId31"/>
    <p:sldId id="372" r:id="rId32"/>
    <p:sldId id="378" r:id="rId33"/>
    <p:sldId id="376" r:id="rId34"/>
    <p:sldId id="379" r:id="rId35"/>
    <p:sldId id="316" r:id="rId36"/>
    <p:sldId id="340" r:id="rId37"/>
    <p:sldId id="351" r:id="rId38"/>
    <p:sldId id="341" r:id="rId39"/>
    <p:sldId id="352" r:id="rId40"/>
    <p:sldId id="342" r:id="rId41"/>
    <p:sldId id="353" r:id="rId42"/>
    <p:sldId id="343" r:id="rId43"/>
    <p:sldId id="317" r:id="rId44"/>
    <p:sldId id="354" r:id="rId45"/>
    <p:sldId id="318" r:id="rId46"/>
    <p:sldId id="365" r:id="rId47"/>
    <p:sldId id="345" r:id="rId48"/>
    <p:sldId id="262" r:id="rId49"/>
    <p:sldId id="346" r:id="rId50"/>
    <p:sldId id="264" r:id="rId51"/>
    <p:sldId id="360" r:id="rId52"/>
    <p:sldId id="361" r:id="rId53"/>
    <p:sldId id="362" r:id="rId54"/>
    <p:sldId id="320" r:id="rId55"/>
    <p:sldId id="363" r:id="rId56"/>
    <p:sldId id="347" r:id="rId57"/>
    <p:sldId id="319" r:id="rId58"/>
    <p:sldId id="324" r:id="rId59"/>
    <p:sldId id="348" r:id="rId60"/>
    <p:sldId id="321" r:id="rId61"/>
    <p:sldId id="322" r:id="rId62"/>
    <p:sldId id="349" r:id="rId63"/>
    <p:sldId id="269" r:id="rId64"/>
    <p:sldId id="270" r:id="rId65"/>
    <p:sldId id="271" r:id="rId66"/>
    <p:sldId id="272" r:id="rId67"/>
    <p:sldId id="273" r:id="rId68"/>
    <p:sldId id="274" r:id="rId69"/>
    <p:sldId id="275" r:id="rId70"/>
    <p:sldId id="350" r:id="rId71"/>
    <p:sldId id="276" r:id="rId72"/>
    <p:sldId id="281" r:id="rId73"/>
    <p:sldId id="323" r:id="rId74"/>
    <p:sldId id="282" r:id="rId75"/>
    <p:sldId id="263" r:id="rId76"/>
    <p:sldId id="267" r:id="rId77"/>
    <p:sldId id="368" r:id="rId78"/>
    <p:sldId id="369" r:id="rId79"/>
    <p:sldId id="356" r:id="rId80"/>
    <p:sldId id="359" r:id="rId81"/>
    <p:sldId id="367" r:id="rId82"/>
    <p:sldId id="355"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5EDFB"/>
    <a:srgbClr val="B7ECFF"/>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404" autoAdjust="0"/>
  </p:normalViewPr>
  <p:slideViewPr>
    <p:cSldViewPr snapToGrid="0">
      <p:cViewPr varScale="1">
        <p:scale>
          <a:sx n="70" d="100"/>
          <a:sy n="70" d="100"/>
        </p:scale>
        <p:origin x="412" y="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5932"/>
    </p:cViewPr>
  </p:sorterViewPr>
  <p:notesViewPr>
    <p:cSldViewPr snapToGrid="0">
      <p:cViewPr varScale="1">
        <p:scale>
          <a:sx n="56" d="100"/>
          <a:sy n="56" d="100"/>
        </p:scale>
        <p:origin x="2588" y="5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6CB46-3213-48CC-8DA0-CC7E39FDD63D}" type="datetimeFigureOut">
              <a:rPr lang="en-US" smtClean="0"/>
              <a:t>5/17/2026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29D1C-8D00-446E-9680-D6B20322214E}" type="slidenum">
              <a:rPr lang="en-US" smtClean="0"/>
              <a:t>‹#›</a:t>
            </a:fld>
            <a:endParaRPr lang="en-US"/>
          </a:p>
        </p:txBody>
      </p:sp>
    </p:spTree>
    <p:extLst>
      <p:ext uri="{BB962C8B-B14F-4D97-AF65-F5344CB8AC3E}">
        <p14:creationId xmlns:p14="http://schemas.microsoft.com/office/powerpoint/2010/main" val="1142218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fld id="{7C629D1C-8D00-446E-9680-D6B20322214E}" type="slidenum">
              <a:rPr lang="en-US" smtClean="0"/>
              <a:t>1</a:t>
            </a:fld>
            <a:endParaRPr lang="en-US"/>
          </a:p>
        </p:txBody>
      </p:sp>
    </p:spTree>
    <p:extLst>
      <p:ext uri="{BB962C8B-B14F-4D97-AF65-F5344CB8AC3E}">
        <p14:creationId xmlns:p14="http://schemas.microsoft.com/office/powerpoint/2010/main" val="3818589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10</a:t>
            </a:fld>
            <a:endParaRPr lang="en-US"/>
          </a:p>
        </p:txBody>
      </p:sp>
    </p:spTree>
    <p:extLst>
      <p:ext uri="{BB962C8B-B14F-4D97-AF65-F5344CB8AC3E}">
        <p14:creationId xmlns:p14="http://schemas.microsoft.com/office/powerpoint/2010/main" val="3954335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11</a:t>
            </a:fld>
            <a:endParaRPr lang="en-US"/>
          </a:p>
        </p:txBody>
      </p:sp>
    </p:spTree>
    <p:extLst>
      <p:ext uri="{BB962C8B-B14F-4D97-AF65-F5344CB8AC3E}">
        <p14:creationId xmlns:p14="http://schemas.microsoft.com/office/powerpoint/2010/main" val="3559434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629D1C-8D00-446E-9680-D6B20322214E}" type="slidenum">
              <a:rPr lang="en-US" smtClean="0"/>
              <a:t>12</a:t>
            </a:fld>
            <a:endParaRPr lang="en-US"/>
          </a:p>
        </p:txBody>
      </p:sp>
    </p:spTree>
    <p:extLst>
      <p:ext uri="{BB962C8B-B14F-4D97-AF65-F5344CB8AC3E}">
        <p14:creationId xmlns:p14="http://schemas.microsoft.com/office/powerpoint/2010/main" val="1409714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13</a:t>
            </a:fld>
            <a:endParaRPr lang="en-US"/>
          </a:p>
        </p:txBody>
      </p:sp>
    </p:spTree>
    <p:extLst>
      <p:ext uri="{BB962C8B-B14F-4D97-AF65-F5344CB8AC3E}">
        <p14:creationId xmlns:p14="http://schemas.microsoft.com/office/powerpoint/2010/main" val="3100083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14</a:t>
            </a:fld>
            <a:endParaRPr lang="en-US"/>
          </a:p>
        </p:txBody>
      </p:sp>
    </p:spTree>
    <p:extLst>
      <p:ext uri="{BB962C8B-B14F-4D97-AF65-F5344CB8AC3E}">
        <p14:creationId xmlns:p14="http://schemas.microsoft.com/office/powerpoint/2010/main" val="2831667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C629D1C-8D00-446E-9680-D6B20322214E}" type="slidenum">
              <a:rPr lang="en-US" smtClean="0"/>
              <a:t>15</a:t>
            </a:fld>
            <a:endParaRPr lang="en-US"/>
          </a:p>
        </p:txBody>
      </p:sp>
    </p:spTree>
    <p:extLst>
      <p:ext uri="{BB962C8B-B14F-4D97-AF65-F5344CB8AC3E}">
        <p14:creationId xmlns:p14="http://schemas.microsoft.com/office/powerpoint/2010/main" val="87056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16</a:t>
            </a:fld>
            <a:endParaRPr lang="en-US"/>
          </a:p>
        </p:txBody>
      </p:sp>
    </p:spTree>
    <p:extLst>
      <p:ext uri="{BB962C8B-B14F-4D97-AF65-F5344CB8AC3E}">
        <p14:creationId xmlns:p14="http://schemas.microsoft.com/office/powerpoint/2010/main" val="1841824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17</a:t>
            </a:fld>
            <a:endParaRPr lang="en-US"/>
          </a:p>
        </p:txBody>
      </p:sp>
    </p:spTree>
    <p:extLst>
      <p:ext uri="{BB962C8B-B14F-4D97-AF65-F5344CB8AC3E}">
        <p14:creationId xmlns:p14="http://schemas.microsoft.com/office/powerpoint/2010/main" val="1359874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18</a:t>
            </a:fld>
            <a:endParaRPr lang="en-US"/>
          </a:p>
        </p:txBody>
      </p:sp>
    </p:spTree>
    <p:extLst>
      <p:ext uri="{BB962C8B-B14F-4D97-AF65-F5344CB8AC3E}">
        <p14:creationId xmlns:p14="http://schemas.microsoft.com/office/powerpoint/2010/main" val="2061694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19</a:t>
            </a:fld>
            <a:endParaRPr lang="en-US"/>
          </a:p>
        </p:txBody>
      </p:sp>
    </p:spTree>
    <p:extLst>
      <p:ext uri="{BB962C8B-B14F-4D97-AF65-F5344CB8AC3E}">
        <p14:creationId xmlns:p14="http://schemas.microsoft.com/office/powerpoint/2010/main" val="132907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2</a:t>
            </a:fld>
            <a:endParaRPr lang="en-US"/>
          </a:p>
        </p:txBody>
      </p:sp>
    </p:spTree>
    <p:extLst>
      <p:ext uri="{BB962C8B-B14F-4D97-AF65-F5344CB8AC3E}">
        <p14:creationId xmlns:p14="http://schemas.microsoft.com/office/powerpoint/2010/main" val="4286884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20</a:t>
            </a:fld>
            <a:endParaRPr lang="en-US"/>
          </a:p>
        </p:txBody>
      </p:sp>
    </p:spTree>
    <p:extLst>
      <p:ext uri="{BB962C8B-B14F-4D97-AF65-F5344CB8AC3E}">
        <p14:creationId xmlns:p14="http://schemas.microsoft.com/office/powerpoint/2010/main" val="506033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21</a:t>
            </a:fld>
            <a:endParaRPr lang="en-US"/>
          </a:p>
        </p:txBody>
      </p:sp>
    </p:spTree>
    <p:extLst>
      <p:ext uri="{BB962C8B-B14F-4D97-AF65-F5344CB8AC3E}">
        <p14:creationId xmlns:p14="http://schemas.microsoft.com/office/powerpoint/2010/main" val="1641113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22</a:t>
            </a:fld>
            <a:endParaRPr lang="en-US"/>
          </a:p>
        </p:txBody>
      </p:sp>
    </p:spTree>
    <p:extLst>
      <p:ext uri="{BB962C8B-B14F-4D97-AF65-F5344CB8AC3E}">
        <p14:creationId xmlns:p14="http://schemas.microsoft.com/office/powerpoint/2010/main" val="3373828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23</a:t>
            </a:fld>
            <a:endParaRPr lang="en-US"/>
          </a:p>
        </p:txBody>
      </p:sp>
    </p:spTree>
    <p:extLst>
      <p:ext uri="{BB962C8B-B14F-4D97-AF65-F5344CB8AC3E}">
        <p14:creationId xmlns:p14="http://schemas.microsoft.com/office/powerpoint/2010/main" val="1079519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24</a:t>
            </a:fld>
            <a:endParaRPr lang="en-US"/>
          </a:p>
        </p:txBody>
      </p:sp>
    </p:spTree>
    <p:extLst>
      <p:ext uri="{BB962C8B-B14F-4D97-AF65-F5344CB8AC3E}">
        <p14:creationId xmlns:p14="http://schemas.microsoft.com/office/powerpoint/2010/main" val="2352696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25</a:t>
            </a:fld>
            <a:endParaRPr lang="en-US"/>
          </a:p>
        </p:txBody>
      </p:sp>
    </p:spTree>
    <p:extLst>
      <p:ext uri="{BB962C8B-B14F-4D97-AF65-F5344CB8AC3E}">
        <p14:creationId xmlns:p14="http://schemas.microsoft.com/office/powerpoint/2010/main" val="2583673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35</a:t>
            </a:fld>
            <a:endParaRPr lang="en-US"/>
          </a:p>
        </p:txBody>
      </p:sp>
    </p:spTree>
    <p:extLst>
      <p:ext uri="{BB962C8B-B14F-4D97-AF65-F5344CB8AC3E}">
        <p14:creationId xmlns:p14="http://schemas.microsoft.com/office/powerpoint/2010/main" val="2671978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36</a:t>
            </a:fld>
            <a:endParaRPr lang="en-US"/>
          </a:p>
        </p:txBody>
      </p:sp>
    </p:spTree>
    <p:extLst>
      <p:ext uri="{BB962C8B-B14F-4D97-AF65-F5344CB8AC3E}">
        <p14:creationId xmlns:p14="http://schemas.microsoft.com/office/powerpoint/2010/main" val="2242736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37</a:t>
            </a:fld>
            <a:endParaRPr lang="en-US"/>
          </a:p>
        </p:txBody>
      </p:sp>
    </p:spTree>
    <p:extLst>
      <p:ext uri="{BB962C8B-B14F-4D97-AF65-F5344CB8AC3E}">
        <p14:creationId xmlns:p14="http://schemas.microsoft.com/office/powerpoint/2010/main" val="1208315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38</a:t>
            </a:fld>
            <a:endParaRPr lang="en-US"/>
          </a:p>
        </p:txBody>
      </p:sp>
    </p:spTree>
    <p:extLst>
      <p:ext uri="{BB962C8B-B14F-4D97-AF65-F5344CB8AC3E}">
        <p14:creationId xmlns:p14="http://schemas.microsoft.com/office/powerpoint/2010/main" val="185432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3</a:t>
            </a:fld>
            <a:endParaRPr lang="en-US"/>
          </a:p>
        </p:txBody>
      </p:sp>
    </p:spTree>
    <p:extLst>
      <p:ext uri="{BB962C8B-B14F-4D97-AF65-F5344CB8AC3E}">
        <p14:creationId xmlns:p14="http://schemas.microsoft.com/office/powerpoint/2010/main" val="712690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39</a:t>
            </a:fld>
            <a:endParaRPr lang="en-US"/>
          </a:p>
        </p:txBody>
      </p:sp>
    </p:spTree>
    <p:extLst>
      <p:ext uri="{BB962C8B-B14F-4D97-AF65-F5344CB8AC3E}">
        <p14:creationId xmlns:p14="http://schemas.microsoft.com/office/powerpoint/2010/main" val="1406139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40</a:t>
            </a:fld>
            <a:endParaRPr lang="en-US"/>
          </a:p>
        </p:txBody>
      </p:sp>
    </p:spTree>
    <p:extLst>
      <p:ext uri="{BB962C8B-B14F-4D97-AF65-F5344CB8AC3E}">
        <p14:creationId xmlns:p14="http://schemas.microsoft.com/office/powerpoint/2010/main" val="3828222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41</a:t>
            </a:fld>
            <a:endParaRPr lang="en-US"/>
          </a:p>
        </p:txBody>
      </p:sp>
    </p:spTree>
    <p:extLst>
      <p:ext uri="{BB962C8B-B14F-4D97-AF65-F5344CB8AC3E}">
        <p14:creationId xmlns:p14="http://schemas.microsoft.com/office/powerpoint/2010/main" val="1631579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42</a:t>
            </a:fld>
            <a:endParaRPr lang="en-US"/>
          </a:p>
        </p:txBody>
      </p:sp>
    </p:spTree>
    <p:extLst>
      <p:ext uri="{BB962C8B-B14F-4D97-AF65-F5344CB8AC3E}">
        <p14:creationId xmlns:p14="http://schemas.microsoft.com/office/powerpoint/2010/main" val="3281927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43</a:t>
            </a:fld>
            <a:endParaRPr lang="en-US"/>
          </a:p>
        </p:txBody>
      </p:sp>
    </p:spTree>
    <p:extLst>
      <p:ext uri="{BB962C8B-B14F-4D97-AF65-F5344CB8AC3E}">
        <p14:creationId xmlns:p14="http://schemas.microsoft.com/office/powerpoint/2010/main" val="2548009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44</a:t>
            </a:fld>
            <a:endParaRPr lang="en-US"/>
          </a:p>
        </p:txBody>
      </p:sp>
    </p:spTree>
    <p:extLst>
      <p:ext uri="{BB962C8B-B14F-4D97-AF65-F5344CB8AC3E}">
        <p14:creationId xmlns:p14="http://schemas.microsoft.com/office/powerpoint/2010/main" val="2511122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45</a:t>
            </a:fld>
            <a:endParaRPr lang="en-US"/>
          </a:p>
        </p:txBody>
      </p:sp>
    </p:spTree>
    <p:extLst>
      <p:ext uri="{BB962C8B-B14F-4D97-AF65-F5344CB8AC3E}">
        <p14:creationId xmlns:p14="http://schemas.microsoft.com/office/powerpoint/2010/main" val="3643159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46</a:t>
            </a:fld>
            <a:endParaRPr lang="en-US"/>
          </a:p>
        </p:txBody>
      </p:sp>
    </p:spTree>
    <p:extLst>
      <p:ext uri="{BB962C8B-B14F-4D97-AF65-F5344CB8AC3E}">
        <p14:creationId xmlns:p14="http://schemas.microsoft.com/office/powerpoint/2010/main" val="2295520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47</a:t>
            </a:fld>
            <a:endParaRPr lang="en-US"/>
          </a:p>
        </p:txBody>
      </p:sp>
    </p:spTree>
    <p:extLst>
      <p:ext uri="{BB962C8B-B14F-4D97-AF65-F5344CB8AC3E}">
        <p14:creationId xmlns:p14="http://schemas.microsoft.com/office/powerpoint/2010/main" val="3948892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48</a:t>
            </a:fld>
            <a:endParaRPr lang="en-US"/>
          </a:p>
        </p:txBody>
      </p:sp>
    </p:spTree>
    <p:extLst>
      <p:ext uri="{BB962C8B-B14F-4D97-AF65-F5344CB8AC3E}">
        <p14:creationId xmlns:p14="http://schemas.microsoft.com/office/powerpoint/2010/main" val="1909235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4</a:t>
            </a:fld>
            <a:endParaRPr lang="en-US"/>
          </a:p>
        </p:txBody>
      </p:sp>
    </p:spTree>
    <p:extLst>
      <p:ext uri="{BB962C8B-B14F-4D97-AF65-F5344CB8AC3E}">
        <p14:creationId xmlns:p14="http://schemas.microsoft.com/office/powerpoint/2010/main" val="2225672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49</a:t>
            </a:fld>
            <a:endParaRPr lang="en-US"/>
          </a:p>
        </p:txBody>
      </p:sp>
    </p:spTree>
    <p:extLst>
      <p:ext uri="{BB962C8B-B14F-4D97-AF65-F5344CB8AC3E}">
        <p14:creationId xmlns:p14="http://schemas.microsoft.com/office/powerpoint/2010/main" val="2671415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629D1C-8D00-446E-9680-D6B20322214E}" type="slidenum">
              <a:rPr lang="en-US" smtClean="0"/>
              <a:t>50</a:t>
            </a:fld>
            <a:endParaRPr lang="en-US"/>
          </a:p>
        </p:txBody>
      </p:sp>
    </p:spTree>
    <p:extLst>
      <p:ext uri="{BB962C8B-B14F-4D97-AF65-F5344CB8AC3E}">
        <p14:creationId xmlns:p14="http://schemas.microsoft.com/office/powerpoint/2010/main" val="19365712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51</a:t>
            </a:fld>
            <a:endParaRPr lang="en-US"/>
          </a:p>
        </p:txBody>
      </p:sp>
    </p:spTree>
    <p:extLst>
      <p:ext uri="{BB962C8B-B14F-4D97-AF65-F5344CB8AC3E}">
        <p14:creationId xmlns:p14="http://schemas.microsoft.com/office/powerpoint/2010/main" val="226441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52</a:t>
            </a:fld>
            <a:endParaRPr lang="en-US"/>
          </a:p>
        </p:txBody>
      </p:sp>
    </p:spTree>
    <p:extLst>
      <p:ext uri="{BB962C8B-B14F-4D97-AF65-F5344CB8AC3E}">
        <p14:creationId xmlns:p14="http://schemas.microsoft.com/office/powerpoint/2010/main" val="35311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53</a:t>
            </a:fld>
            <a:endParaRPr lang="en-US"/>
          </a:p>
        </p:txBody>
      </p:sp>
    </p:spTree>
    <p:extLst>
      <p:ext uri="{BB962C8B-B14F-4D97-AF65-F5344CB8AC3E}">
        <p14:creationId xmlns:p14="http://schemas.microsoft.com/office/powerpoint/2010/main" val="31869860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54</a:t>
            </a:fld>
            <a:endParaRPr lang="en-US"/>
          </a:p>
        </p:txBody>
      </p:sp>
    </p:spTree>
    <p:extLst>
      <p:ext uri="{BB962C8B-B14F-4D97-AF65-F5344CB8AC3E}">
        <p14:creationId xmlns:p14="http://schemas.microsoft.com/office/powerpoint/2010/main" val="30081769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55</a:t>
            </a:fld>
            <a:endParaRPr lang="en-US"/>
          </a:p>
        </p:txBody>
      </p:sp>
    </p:spTree>
    <p:extLst>
      <p:ext uri="{BB962C8B-B14F-4D97-AF65-F5344CB8AC3E}">
        <p14:creationId xmlns:p14="http://schemas.microsoft.com/office/powerpoint/2010/main" val="17360269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56</a:t>
            </a:fld>
            <a:endParaRPr lang="en-US"/>
          </a:p>
        </p:txBody>
      </p:sp>
    </p:spTree>
    <p:extLst>
      <p:ext uri="{BB962C8B-B14F-4D97-AF65-F5344CB8AC3E}">
        <p14:creationId xmlns:p14="http://schemas.microsoft.com/office/powerpoint/2010/main" val="32521432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57</a:t>
            </a:fld>
            <a:endParaRPr lang="en-US"/>
          </a:p>
        </p:txBody>
      </p:sp>
    </p:spTree>
    <p:extLst>
      <p:ext uri="{BB962C8B-B14F-4D97-AF65-F5344CB8AC3E}">
        <p14:creationId xmlns:p14="http://schemas.microsoft.com/office/powerpoint/2010/main" val="6704174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58</a:t>
            </a:fld>
            <a:endParaRPr lang="en-US"/>
          </a:p>
        </p:txBody>
      </p:sp>
    </p:spTree>
    <p:extLst>
      <p:ext uri="{BB962C8B-B14F-4D97-AF65-F5344CB8AC3E}">
        <p14:creationId xmlns:p14="http://schemas.microsoft.com/office/powerpoint/2010/main" val="63580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5</a:t>
            </a:fld>
            <a:endParaRPr lang="en-US"/>
          </a:p>
        </p:txBody>
      </p:sp>
    </p:spTree>
    <p:extLst>
      <p:ext uri="{BB962C8B-B14F-4D97-AF65-F5344CB8AC3E}">
        <p14:creationId xmlns:p14="http://schemas.microsoft.com/office/powerpoint/2010/main" val="15178598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59</a:t>
            </a:fld>
            <a:endParaRPr lang="en-US"/>
          </a:p>
        </p:txBody>
      </p:sp>
    </p:spTree>
    <p:extLst>
      <p:ext uri="{BB962C8B-B14F-4D97-AF65-F5344CB8AC3E}">
        <p14:creationId xmlns:p14="http://schemas.microsoft.com/office/powerpoint/2010/main" val="19607246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60</a:t>
            </a:fld>
            <a:endParaRPr lang="en-US"/>
          </a:p>
        </p:txBody>
      </p:sp>
    </p:spTree>
    <p:extLst>
      <p:ext uri="{BB962C8B-B14F-4D97-AF65-F5344CB8AC3E}">
        <p14:creationId xmlns:p14="http://schemas.microsoft.com/office/powerpoint/2010/main" val="33761934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61</a:t>
            </a:fld>
            <a:endParaRPr lang="en-US"/>
          </a:p>
        </p:txBody>
      </p:sp>
    </p:spTree>
    <p:extLst>
      <p:ext uri="{BB962C8B-B14F-4D97-AF65-F5344CB8AC3E}">
        <p14:creationId xmlns:p14="http://schemas.microsoft.com/office/powerpoint/2010/main" val="24708908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62</a:t>
            </a:fld>
            <a:endParaRPr lang="en-US"/>
          </a:p>
        </p:txBody>
      </p:sp>
    </p:spTree>
    <p:extLst>
      <p:ext uri="{BB962C8B-B14F-4D97-AF65-F5344CB8AC3E}">
        <p14:creationId xmlns:p14="http://schemas.microsoft.com/office/powerpoint/2010/main" val="4535217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63</a:t>
            </a:fld>
            <a:endParaRPr lang="en-US"/>
          </a:p>
        </p:txBody>
      </p:sp>
    </p:spTree>
    <p:extLst>
      <p:ext uri="{BB962C8B-B14F-4D97-AF65-F5344CB8AC3E}">
        <p14:creationId xmlns:p14="http://schemas.microsoft.com/office/powerpoint/2010/main" val="24205073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64</a:t>
            </a:fld>
            <a:endParaRPr lang="en-US"/>
          </a:p>
        </p:txBody>
      </p:sp>
    </p:spTree>
    <p:extLst>
      <p:ext uri="{BB962C8B-B14F-4D97-AF65-F5344CB8AC3E}">
        <p14:creationId xmlns:p14="http://schemas.microsoft.com/office/powerpoint/2010/main" val="22741273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65</a:t>
            </a:fld>
            <a:endParaRPr lang="en-US"/>
          </a:p>
        </p:txBody>
      </p:sp>
    </p:spTree>
    <p:extLst>
      <p:ext uri="{BB962C8B-B14F-4D97-AF65-F5344CB8AC3E}">
        <p14:creationId xmlns:p14="http://schemas.microsoft.com/office/powerpoint/2010/main" val="35777166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66</a:t>
            </a:fld>
            <a:endParaRPr lang="en-US"/>
          </a:p>
        </p:txBody>
      </p:sp>
    </p:spTree>
    <p:extLst>
      <p:ext uri="{BB962C8B-B14F-4D97-AF65-F5344CB8AC3E}">
        <p14:creationId xmlns:p14="http://schemas.microsoft.com/office/powerpoint/2010/main" val="37392744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67</a:t>
            </a:fld>
            <a:endParaRPr lang="en-US"/>
          </a:p>
        </p:txBody>
      </p:sp>
    </p:spTree>
    <p:extLst>
      <p:ext uri="{BB962C8B-B14F-4D97-AF65-F5344CB8AC3E}">
        <p14:creationId xmlns:p14="http://schemas.microsoft.com/office/powerpoint/2010/main" val="4330506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68</a:t>
            </a:fld>
            <a:endParaRPr lang="en-US"/>
          </a:p>
        </p:txBody>
      </p:sp>
    </p:spTree>
    <p:extLst>
      <p:ext uri="{BB962C8B-B14F-4D97-AF65-F5344CB8AC3E}">
        <p14:creationId xmlns:p14="http://schemas.microsoft.com/office/powerpoint/2010/main" val="269442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6</a:t>
            </a:fld>
            <a:endParaRPr lang="en-US"/>
          </a:p>
        </p:txBody>
      </p:sp>
    </p:spTree>
    <p:extLst>
      <p:ext uri="{BB962C8B-B14F-4D97-AF65-F5344CB8AC3E}">
        <p14:creationId xmlns:p14="http://schemas.microsoft.com/office/powerpoint/2010/main" val="35727031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69</a:t>
            </a:fld>
            <a:endParaRPr lang="en-US"/>
          </a:p>
        </p:txBody>
      </p:sp>
    </p:spTree>
    <p:extLst>
      <p:ext uri="{BB962C8B-B14F-4D97-AF65-F5344CB8AC3E}">
        <p14:creationId xmlns:p14="http://schemas.microsoft.com/office/powerpoint/2010/main" val="3463315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70</a:t>
            </a:fld>
            <a:endParaRPr lang="en-US"/>
          </a:p>
        </p:txBody>
      </p:sp>
    </p:spTree>
    <p:extLst>
      <p:ext uri="{BB962C8B-B14F-4D97-AF65-F5344CB8AC3E}">
        <p14:creationId xmlns:p14="http://schemas.microsoft.com/office/powerpoint/2010/main" val="30007584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71</a:t>
            </a:fld>
            <a:endParaRPr lang="en-US"/>
          </a:p>
        </p:txBody>
      </p:sp>
    </p:spTree>
    <p:extLst>
      <p:ext uri="{BB962C8B-B14F-4D97-AF65-F5344CB8AC3E}">
        <p14:creationId xmlns:p14="http://schemas.microsoft.com/office/powerpoint/2010/main" val="18684204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72</a:t>
            </a:fld>
            <a:endParaRPr lang="en-US"/>
          </a:p>
        </p:txBody>
      </p:sp>
    </p:spTree>
    <p:extLst>
      <p:ext uri="{BB962C8B-B14F-4D97-AF65-F5344CB8AC3E}">
        <p14:creationId xmlns:p14="http://schemas.microsoft.com/office/powerpoint/2010/main" val="35618084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73</a:t>
            </a:fld>
            <a:endParaRPr lang="en-US"/>
          </a:p>
        </p:txBody>
      </p:sp>
    </p:spTree>
    <p:extLst>
      <p:ext uri="{BB962C8B-B14F-4D97-AF65-F5344CB8AC3E}">
        <p14:creationId xmlns:p14="http://schemas.microsoft.com/office/powerpoint/2010/main" val="30498738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74</a:t>
            </a:fld>
            <a:endParaRPr lang="en-US"/>
          </a:p>
        </p:txBody>
      </p:sp>
    </p:spTree>
    <p:extLst>
      <p:ext uri="{BB962C8B-B14F-4D97-AF65-F5344CB8AC3E}">
        <p14:creationId xmlns:p14="http://schemas.microsoft.com/office/powerpoint/2010/main" val="27471667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03420"/>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7C629D1C-8D00-446E-9680-D6B20322214E}" type="slidenum">
              <a:rPr lang="en-US" smtClean="0"/>
              <a:t>75</a:t>
            </a:fld>
            <a:endParaRPr lang="en-US"/>
          </a:p>
        </p:txBody>
      </p:sp>
    </p:spTree>
    <p:extLst>
      <p:ext uri="{BB962C8B-B14F-4D97-AF65-F5344CB8AC3E}">
        <p14:creationId xmlns:p14="http://schemas.microsoft.com/office/powerpoint/2010/main" val="35043160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629D1C-8D00-446E-9680-D6B20322214E}" type="slidenum">
              <a:rPr lang="en-US" smtClean="0"/>
              <a:t>76</a:t>
            </a:fld>
            <a:endParaRPr lang="en-US"/>
          </a:p>
        </p:txBody>
      </p:sp>
    </p:spTree>
    <p:extLst>
      <p:ext uri="{BB962C8B-B14F-4D97-AF65-F5344CB8AC3E}">
        <p14:creationId xmlns:p14="http://schemas.microsoft.com/office/powerpoint/2010/main" val="33879694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77</a:t>
            </a:fld>
            <a:endParaRPr lang="en-US"/>
          </a:p>
        </p:txBody>
      </p:sp>
    </p:spTree>
    <p:extLst>
      <p:ext uri="{BB962C8B-B14F-4D97-AF65-F5344CB8AC3E}">
        <p14:creationId xmlns:p14="http://schemas.microsoft.com/office/powerpoint/2010/main" val="10659577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78</a:t>
            </a:fld>
            <a:endParaRPr lang="en-US"/>
          </a:p>
        </p:txBody>
      </p:sp>
    </p:spTree>
    <p:extLst>
      <p:ext uri="{BB962C8B-B14F-4D97-AF65-F5344CB8AC3E}">
        <p14:creationId xmlns:p14="http://schemas.microsoft.com/office/powerpoint/2010/main" val="3376883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7</a:t>
            </a:fld>
            <a:endParaRPr lang="en-US"/>
          </a:p>
        </p:txBody>
      </p:sp>
    </p:spTree>
    <p:extLst>
      <p:ext uri="{BB962C8B-B14F-4D97-AF65-F5344CB8AC3E}">
        <p14:creationId xmlns:p14="http://schemas.microsoft.com/office/powerpoint/2010/main" val="22389827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79</a:t>
            </a:fld>
            <a:endParaRPr lang="en-US"/>
          </a:p>
        </p:txBody>
      </p:sp>
    </p:spTree>
    <p:extLst>
      <p:ext uri="{BB962C8B-B14F-4D97-AF65-F5344CB8AC3E}">
        <p14:creationId xmlns:p14="http://schemas.microsoft.com/office/powerpoint/2010/main" val="3435935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80</a:t>
            </a:fld>
            <a:endParaRPr lang="en-US"/>
          </a:p>
        </p:txBody>
      </p:sp>
    </p:spTree>
    <p:extLst>
      <p:ext uri="{BB962C8B-B14F-4D97-AF65-F5344CB8AC3E}">
        <p14:creationId xmlns:p14="http://schemas.microsoft.com/office/powerpoint/2010/main" val="19527240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81</a:t>
            </a:fld>
            <a:endParaRPr lang="en-US"/>
          </a:p>
        </p:txBody>
      </p:sp>
    </p:spTree>
    <p:extLst>
      <p:ext uri="{BB962C8B-B14F-4D97-AF65-F5344CB8AC3E}">
        <p14:creationId xmlns:p14="http://schemas.microsoft.com/office/powerpoint/2010/main" val="13582193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66E5C-B04D-70EC-D04B-F93762ABC5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AC569-8F51-9157-586D-802A2355C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D9D48-6A3A-5960-4E25-1150FC3C6B72}"/>
              </a:ext>
            </a:extLst>
          </p:cNvPr>
          <p:cNvSpPr>
            <a:spLocks noGrp="1"/>
          </p:cNvSpPr>
          <p:nvPr>
            <p:ph type="body" idx="1"/>
          </p:nvPr>
        </p:nvSpPr>
        <p:spPr/>
        <p:txBody>
          <a:bodyPr/>
          <a:lstStyle/>
          <a:p>
            <a:endParaRPr lang="en-US" b="1" i="1" dirty="0"/>
          </a:p>
        </p:txBody>
      </p:sp>
      <p:sp>
        <p:nvSpPr>
          <p:cNvPr id="4" name="Slide Number Placeholder 3">
            <a:extLst>
              <a:ext uri="{FF2B5EF4-FFF2-40B4-BE49-F238E27FC236}">
                <a16:creationId xmlns:a16="http://schemas.microsoft.com/office/drawing/2014/main" id="{9E7509B2-61C0-0CA3-33CB-D65872208122}"/>
              </a:ext>
            </a:extLst>
          </p:cNvPr>
          <p:cNvSpPr>
            <a:spLocks noGrp="1"/>
          </p:cNvSpPr>
          <p:nvPr>
            <p:ph type="sldNum" sz="quarter" idx="5"/>
          </p:nvPr>
        </p:nvSpPr>
        <p:spPr/>
        <p:txBody>
          <a:bodyPr/>
          <a:lstStyle/>
          <a:p>
            <a:fld id="{7C629D1C-8D00-446E-9680-D6B20322214E}" type="slidenum">
              <a:rPr lang="en-US" smtClean="0"/>
              <a:t>82</a:t>
            </a:fld>
            <a:endParaRPr lang="en-US"/>
          </a:p>
        </p:txBody>
      </p:sp>
    </p:spTree>
    <p:extLst>
      <p:ext uri="{BB962C8B-B14F-4D97-AF65-F5344CB8AC3E}">
        <p14:creationId xmlns:p14="http://schemas.microsoft.com/office/powerpoint/2010/main" val="4083248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8</a:t>
            </a:fld>
            <a:endParaRPr lang="en-US"/>
          </a:p>
        </p:txBody>
      </p:sp>
    </p:spTree>
    <p:extLst>
      <p:ext uri="{BB962C8B-B14F-4D97-AF65-F5344CB8AC3E}">
        <p14:creationId xmlns:p14="http://schemas.microsoft.com/office/powerpoint/2010/main" val="1544914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29D1C-8D00-446E-9680-D6B20322214E}" type="slidenum">
              <a:rPr lang="en-US" smtClean="0"/>
              <a:t>9</a:t>
            </a:fld>
            <a:endParaRPr lang="en-US"/>
          </a:p>
        </p:txBody>
      </p:sp>
    </p:spTree>
    <p:extLst>
      <p:ext uri="{BB962C8B-B14F-4D97-AF65-F5344CB8AC3E}">
        <p14:creationId xmlns:p14="http://schemas.microsoft.com/office/powerpoint/2010/main" val="392245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AF402-3D13-81C2-58E2-5A5B1B1488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4A2987-7DDE-4551-13E7-5D0D7E09A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F3A498-AD90-46EE-C411-E6AD18C686DC}"/>
              </a:ext>
            </a:extLst>
          </p:cNvPr>
          <p:cNvSpPr>
            <a:spLocks noGrp="1"/>
          </p:cNvSpPr>
          <p:nvPr>
            <p:ph type="dt" sz="half" idx="10"/>
          </p:nvPr>
        </p:nvSpPr>
        <p:spPr/>
        <p:txBody>
          <a:bodyPr/>
          <a:lstStyle/>
          <a:p>
            <a:fld id="{DA3916B1-FD64-46ED-AFC5-2161F2128547}" type="datetimeFigureOut">
              <a:rPr lang="en-US" smtClean="0"/>
              <a:t>5/17/2026</a:t>
            </a:fld>
            <a:endParaRPr lang="en-US"/>
          </a:p>
        </p:txBody>
      </p:sp>
      <p:sp>
        <p:nvSpPr>
          <p:cNvPr id="5" name="Footer Placeholder 4">
            <a:extLst>
              <a:ext uri="{FF2B5EF4-FFF2-40B4-BE49-F238E27FC236}">
                <a16:creationId xmlns:a16="http://schemas.microsoft.com/office/drawing/2014/main" id="{08FE67AC-D8BF-83F4-BF7A-17E761290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3CF23-CC37-C31A-3DB3-9CD201CE8477}"/>
              </a:ext>
            </a:extLst>
          </p:cNvPr>
          <p:cNvSpPr>
            <a:spLocks noGrp="1"/>
          </p:cNvSpPr>
          <p:nvPr>
            <p:ph type="sldNum" sz="quarter" idx="12"/>
          </p:nvPr>
        </p:nvSpPr>
        <p:spPr/>
        <p:txBody>
          <a:bodyPr/>
          <a:lstStyle/>
          <a:p>
            <a:fld id="{F49B1EE3-8428-4CF2-956E-2CA398254B7A}" type="slidenum">
              <a:rPr lang="en-US" smtClean="0"/>
              <a:t>‹#›</a:t>
            </a:fld>
            <a:endParaRPr lang="en-US"/>
          </a:p>
        </p:txBody>
      </p:sp>
    </p:spTree>
    <p:extLst>
      <p:ext uri="{BB962C8B-B14F-4D97-AF65-F5344CB8AC3E}">
        <p14:creationId xmlns:p14="http://schemas.microsoft.com/office/powerpoint/2010/main" val="2249147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707E3-2869-E1A7-BBC0-48076BB281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ABF01-A77D-9700-4596-50ACD8BF2D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CD365-7711-C47A-B87D-F05F6E2B4695}"/>
              </a:ext>
            </a:extLst>
          </p:cNvPr>
          <p:cNvSpPr>
            <a:spLocks noGrp="1"/>
          </p:cNvSpPr>
          <p:nvPr>
            <p:ph type="dt" sz="half" idx="10"/>
          </p:nvPr>
        </p:nvSpPr>
        <p:spPr/>
        <p:txBody>
          <a:bodyPr/>
          <a:lstStyle/>
          <a:p>
            <a:fld id="{DA3916B1-FD64-46ED-AFC5-2161F2128547}" type="datetimeFigureOut">
              <a:rPr lang="en-US" smtClean="0"/>
              <a:t>5/17/2026</a:t>
            </a:fld>
            <a:endParaRPr lang="en-US"/>
          </a:p>
        </p:txBody>
      </p:sp>
      <p:sp>
        <p:nvSpPr>
          <p:cNvPr id="5" name="Footer Placeholder 4">
            <a:extLst>
              <a:ext uri="{FF2B5EF4-FFF2-40B4-BE49-F238E27FC236}">
                <a16:creationId xmlns:a16="http://schemas.microsoft.com/office/drawing/2014/main" id="{956B44DE-97F0-007B-E7F6-8BDFFC83B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2F267-6B07-2179-43A7-7661B202D64C}"/>
              </a:ext>
            </a:extLst>
          </p:cNvPr>
          <p:cNvSpPr>
            <a:spLocks noGrp="1"/>
          </p:cNvSpPr>
          <p:nvPr>
            <p:ph type="sldNum" sz="quarter" idx="12"/>
          </p:nvPr>
        </p:nvSpPr>
        <p:spPr/>
        <p:txBody>
          <a:bodyPr/>
          <a:lstStyle/>
          <a:p>
            <a:fld id="{F49B1EE3-8428-4CF2-956E-2CA398254B7A}" type="slidenum">
              <a:rPr lang="en-US" smtClean="0"/>
              <a:t>‹#›</a:t>
            </a:fld>
            <a:endParaRPr lang="en-US"/>
          </a:p>
        </p:txBody>
      </p:sp>
    </p:spTree>
    <p:extLst>
      <p:ext uri="{BB962C8B-B14F-4D97-AF65-F5344CB8AC3E}">
        <p14:creationId xmlns:p14="http://schemas.microsoft.com/office/powerpoint/2010/main" val="390420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D9A3FA-B113-92BE-9F93-9ABCA3BAE1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8DC0D9-1ABA-0EA1-7C78-CBE7B280E8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97AF9-FB64-653E-5585-1F0C7829FEB5}"/>
              </a:ext>
            </a:extLst>
          </p:cNvPr>
          <p:cNvSpPr>
            <a:spLocks noGrp="1"/>
          </p:cNvSpPr>
          <p:nvPr>
            <p:ph type="dt" sz="half" idx="10"/>
          </p:nvPr>
        </p:nvSpPr>
        <p:spPr/>
        <p:txBody>
          <a:bodyPr/>
          <a:lstStyle/>
          <a:p>
            <a:fld id="{DA3916B1-FD64-46ED-AFC5-2161F2128547}" type="datetimeFigureOut">
              <a:rPr lang="en-US" smtClean="0"/>
              <a:t>5/17/2026</a:t>
            </a:fld>
            <a:endParaRPr lang="en-US"/>
          </a:p>
        </p:txBody>
      </p:sp>
      <p:sp>
        <p:nvSpPr>
          <p:cNvPr id="5" name="Footer Placeholder 4">
            <a:extLst>
              <a:ext uri="{FF2B5EF4-FFF2-40B4-BE49-F238E27FC236}">
                <a16:creationId xmlns:a16="http://schemas.microsoft.com/office/drawing/2014/main" id="{060BFE19-A831-6D59-C33A-78CF40493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D51D8-B80A-6DC9-1717-E83AA49C265E}"/>
              </a:ext>
            </a:extLst>
          </p:cNvPr>
          <p:cNvSpPr>
            <a:spLocks noGrp="1"/>
          </p:cNvSpPr>
          <p:nvPr>
            <p:ph type="sldNum" sz="quarter" idx="12"/>
          </p:nvPr>
        </p:nvSpPr>
        <p:spPr/>
        <p:txBody>
          <a:bodyPr/>
          <a:lstStyle/>
          <a:p>
            <a:fld id="{F49B1EE3-8428-4CF2-956E-2CA398254B7A}" type="slidenum">
              <a:rPr lang="en-US" smtClean="0"/>
              <a:t>‹#›</a:t>
            </a:fld>
            <a:endParaRPr lang="en-US"/>
          </a:p>
        </p:txBody>
      </p:sp>
    </p:spTree>
    <p:extLst>
      <p:ext uri="{BB962C8B-B14F-4D97-AF65-F5344CB8AC3E}">
        <p14:creationId xmlns:p14="http://schemas.microsoft.com/office/powerpoint/2010/main" val="331939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97550-9C1A-88E7-3846-0723C59773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272561-C9F0-0846-AA54-8BBB715773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ABE61-A369-04EF-B33C-696CF89AD400}"/>
              </a:ext>
            </a:extLst>
          </p:cNvPr>
          <p:cNvSpPr>
            <a:spLocks noGrp="1"/>
          </p:cNvSpPr>
          <p:nvPr>
            <p:ph type="dt" sz="half" idx="10"/>
          </p:nvPr>
        </p:nvSpPr>
        <p:spPr/>
        <p:txBody>
          <a:bodyPr/>
          <a:lstStyle/>
          <a:p>
            <a:fld id="{DA3916B1-FD64-46ED-AFC5-2161F2128547}" type="datetimeFigureOut">
              <a:rPr lang="en-US" smtClean="0"/>
              <a:t>5/17/2026</a:t>
            </a:fld>
            <a:endParaRPr lang="en-US"/>
          </a:p>
        </p:txBody>
      </p:sp>
      <p:sp>
        <p:nvSpPr>
          <p:cNvPr id="5" name="Footer Placeholder 4">
            <a:extLst>
              <a:ext uri="{FF2B5EF4-FFF2-40B4-BE49-F238E27FC236}">
                <a16:creationId xmlns:a16="http://schemas.microsoft.com/office/drawing/2014/main" id="{2C002CA6-D3AE-A195-49D0-DBA1FFECB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1FF74-2539-AA66-36DF-3817AFB87EDE}"/>
              </a:ext>
            </a:extLst>
          </p:cNvPr>
          <p:cNvSpPr>
            <a:spLocks noGrp="1"/>
          </p:cNvSpPr>
          <p:nvPr>
            <p:ph type="sldNum" sz="quarter" idx="12"/>
          </p:nvPr>
        </p:nvSpPr>
        <p:spPr/>
        <p:txBody>
          <a:bodyPr/>
          <a:lstStyle/>
          <a:p>
            <a:fld id="{F49B1EE3-8428-4CF2-956E-2CA398254B7A}" type="slidenum">
              <a:rPr lang="en-US" smtClean="0"/>
              <a:t>‹#›</a:t>
            </a:fld>
            <a:endParaRPr lang="en-US"/>
          </a:p>
        </p:txBody>
      </p:sp>
    </p:spTree>
    <p:extLst>
      <p:ext uri="{BB962C8B-B14F-4D97-AF65-F5344CB8AC3E}">
        <p14:creationId xmlns:p14="http://schemas.microsoft.com/office/powerpoint/2010/main" val="301231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8D0C6-6C27-76DA-4223-7E5AC09B10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21F695-41B1-7D8B-C42D-DCA3231489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18F1B3-C4B5-244A-8593-BAD1810DBC94}"/>
              </a:ext>
            </a:extLst>
          </p:cNvPr>
          <p:cNvSpPr>
            <a:spLocks noGrp="1"/>
          </p:cNvSpPr>
          <p:nvPr>
            <p:ph type="dt" sz="half" idx="10"/>
          </p:nvPr>
        </p:nvSpPr>
        <p:spPr/>
        <p:txBody>
          <a:bodyPr/>
          <a:lstStyle/>
          <a:p>
            <a:fld id="{DA3916B1-FD64-46ED-AFC5-2161F2128547}" type="datetimeFigureOut">
              <a:rPr lang="en-US" smtClean="0"/>
              <a:t>5/17/2026</a:t>
            </a:fld>
            <a:endParaRPr lang="en-US"/>
          </a:p>
        </p:txBody>
      </p:sp>
      <p:sp>
        <p:nvSpPr>
          <p:cNvPr id="5" name="Footer Placeholder 4">
            <a:extLst>
              <a:ext uri="{FF2B5EF4-FFF2-40B4-BE49-F238E27FC236}">
                <a16:creationId xmlns:a16="http://schemas.microsoft.com/office/drawing/2014/main" id="{BD022FE5-0FC6-88DF-E3A5-DF24FC044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92997-9CFC-FA45-47CB-8A0A9B0B99CB}"/>
              </a:ext>
            </a:extLst>
          </p:cNvPr>
          <p:cNvSpPr>
            <a:spLocks noGrp="1"/>
          </p:cNvSpPr>
          <p:nvPr>
            <p:ph type="sldNum" sz="quarter" idx="12"/>
          </p:nvPr>
        </p:nvSpPr>
        <p:spPr/>
        <p:txBody>
          <a:bodyPr/>
          <a:lstStyle/>
          <a:p>
            <a:fld id="{F49B1EE3-8428-4CF2-956E-2CA398254B7A}" type="slidenum">
              <a:rPr lang="en-US" smtClean="0"/>
              <a:t>‹#›</a:t>
            </a:fld>
            <a:endParaRPr lang="en-US"/>
          </a:p>
        </p:txBody>
      </p:sp>
    </p:spTree>
    <p:extLst>
      <p:ext uri="{BB962C8B-B14F-4D97-AF65-F5344CB8AC3E}">
        <p14:creationId xmlns:p14="http://schemas.microsoft.com/office/powerpoint/2010/main" val="270730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F9295-7672-17B3-7598-8783FF3EF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67CBE1-6321-BDA8-B5D6-B5C3487A8F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7B6E35-20D6-7CDA-95B3-0BDEA6DFAB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D58619-16A3-3EEC-0208-622F6474B644}"/>
              </a:ext>
            </a:extLst>
          </p:cNvPr>
          <p:cNvSpPr>
            <a:spLocks noGrp="1"/>
          </p:cNvSpPr>
          <p:nvPr>
            <p:ph type="dt" sz="half" idx="10"/>
          </p:nvPr>
        </p:nvSpPr>
        <p:spPr/>
        <p:txBody>
          <a:bodyPr/>
          <a:lstStyle/>
          <a:p>
            <a:fld id="{DA3916B1-FD64-46ED-AFC5-2161F2128547}" type="datetimeFigureOut">
              <a:rPr lang="en-US" smtClean="0"/>
              <a:t>5/17/2026</a:t>
            </a:fld>
            <a:endParaRPr lang="en-US"/>
          </a:p>
        </p:txBody>
      </p:sp>
      <p:sp>
        <p:nvSpPr>
          <p:cNvPr id="6" name="Footer Placeholder 5">
            <a:extLst>
              <a:ext uri="{FF2B5EF4-FFF2-40B4-BE49-F238E27FC236}">
                <a16:creationId xmlns:a16="http://schemas.microsoft.com/office/drawing/2014/main" id="{E7DBAD50-3394-5424-7ED2-DC4E99C978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42625-3E4E-99DD-A396-E26FC3A24111}"/>
              </a:ext>
            </a:extLst>
          </p:cNvPr>
          <p:cNvSpPr>
            <a:spLocks noGrp="1"/>
          </p:cNvSpPr>
          <p:nvPr>
            <p:ph type="sldNum" sz="quarter" idx="12"/>
          </p:nvPr>
        </p:nvSpPr>
        <p:spPr/>
        <p:txBody>
          <a:bodyPr/>
          <a:lstStyle/>
          <a:p>
            <a:fld id="{F49B1EE3-8428-4CF2-956E-2CA398254B7A}" type="slidenum">
              <a:rPr lang="en-US" smtClean="0"/>
              <a:t>‹#›</a:t>
            </a:fld>
            <a:endParaRPr lang="en-US"/>
          </a:p>
        </p:txBody>
      </p:sp>
    </p:spTree>
    <p:extLst>
      <p:ext uri="{BB962C8B-B14F-4D97-AF65-F5344CB8AC3E}">
        <p14:creationId xmlns:p14="http://schemas.microsoft.com/office/powerpoint/2010/main" val="353886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5D4DB-EF0C-6550-4603-E4B87E4D50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1DC241-3D13-E504-C0C7-429ED06BA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D81A2A-AE8A-C9F9-2F29-3CC80F6D67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3E7E4F-7AFB-4B0B-9A6C-3ABA8F5ED4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3D8DD9-FBBD-CF01-FE7F-4848D9015D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9797-BEF1-EECA-5F81-FE1AF2D75481}"/>
              </a:ext>
            </a:extLst>
          </p:cNvPr>
          <p:cNvSpPr>
            <a:spLocks noGrp="1"/>
          </p:cNvSpPr>
          <p:nvPr>
            <p:ph type="dt" sz="half" idx="10"/>
          </p:nvPr>
        </p:nvSpPr>
        <p:spPr/>
        <p:txBody>
          <a:bodyPr/>
          <a:lstStyle/>
          <a:p>
            <a:fld id="{DA3916B1-FD64-46ED-AFC5-2161F2128547}" type="datetimeFigureOut">
              <a:rPr lang="en-US" smtClean="0"/>
              <a:t>5/17/2026</a:t>
            </a:fld>
            <a:endParaRPr lang="en-US"/>
          </a:p>
        </p:txBody>
      </p:sp>
      <p:sp>
        <p:nvSpPr>
          <p:cNvPr id="8" name="Footer Placeholder 7">
            <a:extLst>
              <a:ext uri="{FF2B5EF4-FFF2-40B4-BE49-F238E27FC236}">
                <a16:creationId xmlns:a16="http://schemas.microsoft.com/office/drawing/2014/main" id="{3D195CA3-6196-0476-A6AD-5BACE15509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D33CD5-BE29-4884-2340-6212A5B42D40}"/>
              </a:ext>
            </a:extLst>
          </p:cNvPr>
          <p:cNvSpPr>
            <a:spLocks noGrp="1"/>
          </p:cNvSpPr>
          <p:nvPr>
            <p:ph type="sldNum" sz="quarter" idx="12"/>
          </p:nvPr>
        </p:nvSpPr>
        <p:spPr/>
        <p:txBody>
          <a:bodyPr/>
          <a:lstStyle/>
          <a:p>
            <a:fld id="{F49B1EE3-8428-4CF2-956E-2CA398254B7A}" type="slidenum">
              <a:rPr lang="en-US" smtClean="0"/>
              <a:t>‹#›</a:t>
            </a:fld>
            <a:endParaRPr lang="en-US"/>
          </a:p>
        </p:txBody>
      </p:sp>
    </p:spTree>
    <p:extLst>
      <p:ext uri="{BB962C8B-B14F-4D97-AF65-F5344CB8AC3E}">
        <p14:creationId xmlns:p14="http://schemas.microsoft.com/office/powerpoint/2010/main" val="272701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281F-0F4A-61C8-87FE-05EC2AF8F5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EE8A90-31C1-9F80-9141-504CF8A0CD8B}"/>
              </a:ext>
            </a:extLst>
          </p:cNvPr>
          <p:cNvSpPr>
            <a:spLocks noGrp="1"/>
          </p:cNvSpPr>
          <p:nvPr>
            <p:ph type="dt" sz="half" idx="10"/>
          </p:nvPr>
        </p:nvSpPr>
        <p:spPr/>
        <p:txBody>
          <a:bodyPr/>
          <a:lstStyle/>
          <a:p>
            <a:fld id="{DA3916B1-FD64-46ED-AFC5-2161F2128547}" type="datetimeFigureOut">
              <a:rPr lang="en-US" smtClean="0"/>
              <a:t>5/17/2026</a:t>
            </a:fld>
            <a:endParaRPr lang="en-US"/>
          </a:p>
        </p:txBody>
      </p:sp>
      <p:sp>
        <p:nvSpPr>
          <p:cNvPr id="4" name="Footer Placeholder 3">
            <a:extLst>
              <a:ext uri="{FF2B5EF4-FFF2-40B4-BE49-F238E27FC236}">
                <a16:creationId xmlns:a16="http://schemas.microsoft.com/office/drawing/2014/main" id="{179DECA2-BB80-2FC7-63DC-146FD91A3B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2973E5-B1ED-7B52-257D-3FD37CF0D8CF}"/>
              </a:ext>
            </a:extLst>
          </p:cNvPr>
          <p:cNvSpPr>
            <a:spLocks noGrp="1"/>
          </p:cNvSpPr>
          <p:nvPr>
            <p:ph type="sldNum" sz="quarter" idx="12"/>
          </p:nvPr>
        </p:nvSpPr>
        <p:spPr/>
        <p:txBody>
          <a:bodyPr/>
          <a:lstStyle/>
          <a:p>
            <a:fld id="{F49B1EE3-8428-4CF2-956E-2CA398254B7A}" type="slidenum">
              <a:rPr lang="en-US" smtClean="0"/>
              <a:t>‹#›</a:t>
            </a:fld>
            <a:endParaRPr lang="en-US"/>
          </a:p>
        </p:txBody>
      </p:sp>
    </p:spTree>
    <p:extLst>
      <p:ext uri="{BB962C8B-B14F-4D97-AF65-F5344CB8AC3E}">
        <p14:creationId xmlns:p14="http://schemas.microsoft.com/office/powerpoint/2010/main" val="8131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99159-6CC9-4074-FFB4-B6C387AD45F7}"/>
              </a:ext>
            </a:extLst>
          </p:cNvPr>
          <p:cNvSpPr>
            <a:spLocks noGrp="1"/>
          </p:cNvSpPr>
          <p:nvPr>
            <p:ph type="dt" sz="half" idx="10"/>
          </p:nvPr>
        </p:nvSpPr>
        <p:spPr/>
        <p:txBody>
          <a:bodyPr/>
          <a:lstStyle/>
          <a:p>
            <a:fld id="{DA3916B1-FD64-46ED-AFC5-2161F2128547}" type="datetimeFigureOut">
              <a:rPr lang="en-US" smtClean="0"/>
              <a:t>5/17/2026</a:t>
            </a:fld>
            <a:endParaRPr lang="en-US"/>
          </a:p>
        </p:txBody>
      </p:sp>
      <p:sp>
        <p:nvSpPr>
          <p:cNvPr id="3" name="Footer Placeholder 2">
            <a:extLst>
              <a:ext uri="{FF2B5EF4-FFF2-40B4-BE49-F238E27FC236}">
                <a16:creationId xmlns:a16="http://schemas.microsoft.com/office/drawing/2014/main" id="{37D66BB4-3F76-29EB-DDC4-6B8882D533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021B4B-6355-914F-1E7B-5F5D5144415E}"/>
              </a:ext>
            </a:extLst>
          </p:cNvPr>
          <p:cNvSpPr>
            <a:spLocks noGrp="1"/>
          </p:cNvSpPr>
          <p:nvPr>
            <p:ph type="sldNum" sz="quarter" idx="12"/>
          </p:nvPr>
        </p:nvSpPr>
        <p:spPr/>
        <p:txBody>
          <a:bodyPr/>
          <a:lstStyle/>
          <a:p>
            <a:fld id="{F49B1EE3-8428-4CF2-956E-2CA398254B7A}" type="slidenum">
              <a:rPr lang="en-US" smtClean="0"/>
              <a:t>‹#›</a:t>
            </a:fld>
            <a:endParaRPr lang="en-US"/>
          </a:p>
        </p:txBody>
      </p:sp>
    </p:spTree>
    <p:extLst>
      <p:ext uri="{BB962C8B-B14F-4D97-AF65-F5344CB8AC3E}">
        <p14:creationId xmlns:p14="http://schemas.microsoft.com/office/powerpoint/2010/main" val="140365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551A-E581-891B-BB9C-F0A47792B5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C7DE76-5344-EA8B-83CE-DF2CE5C12F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FD9F40-8E2D-A279-4B21-01CE08C32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AD4CDB-4B07-3E3F-8A47-60D93777CD91}"/>
              </a:ext>
            </a:extLst>
          </p:cNvPr>
          <p:cNvSpPr>
            <a:spLocks noGrp="1"/>
          </p:cNvSpPr>
          <p:nvPr>
            <p:ph type="dt" sz="half" idx="10"/>
          </p:nvPr>
        </p:nvSpPr>
        <p:spPr/>
        <p:txBody>
          <a:bodyPr/>
          <a:lstStyle/>
          <a:p>
            <a:fld id="{DA3916B1-FD64-46ED-AFC5-2161F2128547}" type="datetimeFigureOut">
              <a:rPr lang="en-US" smtClean="0"/>
              <a:t>5/17/2026</a:t>
            </a:fld>
            <a:endParaRPr lang="en-US"/>
          </a:p>
        </p:txBody>
      </p:sp>
      <p:sp>
        <p:nvSpPr>
          <p:cNvPr id="6" name="Footer Placeholder 5">
            <a:extLst>
              <a:ext uri="{FF2B5EF4-FFF2-40B4-BE49-F238E27FC236}">
                <a16:creationId xmlns:a16="http://schemas.microsoft.com/office/drawing/2014/main" id="{0C10B6F1-F04D-F1B0-2E3F-E5DC21A4A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7B204-D158-F622-3C60-5F3F272D7D1E}"/>
              </a:ext>
            </a:extLst>
          </p:cNvPr>
          <p:cNvSpPr>
            <a:spLocks noGrp="1"/>
          </p:cNvSpPr>
          <p:nvPr>
            <p:ph type="sldNum" sz="quarter" idx="12"/>
          </p:nvPr>
        </p:nvSpPr>
        <p:spPr/>
        <p:txBody>
          <a:bodyPr/>
          <a:lstStyle/>
          <a:p>
            <a:fld id="{F49B1EE3-8428-4CF2-956E-2CA398254B7A}" type="slidenum">
              <a:rPr lang="en-US" smtClean="0"/>
              <a:t>‹#›</a:t>
            </a:fld>
            <a:endParaRPr lang="en-US"/>
          </a:p>
        </p:txBody>
      </p:sp>
    </p:spTree>
    <p:extLst>
      <p:ext uri="{BB962C8B-B14F-4D97-AF65-F5344CB8AC3E}">
        <p14:creationId xmlns:p14="http://schemas.microsoft.com/office/powerpoint/2010/main" val="351033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566E-D8A7-305D-8AC7-7399156628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E4754A-34A3-AF00-8D97-A9F3CFEAA7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EB503C-593D-25B7-0F96-73FF0B64F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6640CF-9C76-E884-81B0-7FB4AE57FC47}"/>
              </a:ext>
            </a:extLst>
          </p:cNvPr>
          <p:cNvSpPr>
            <a:spLocks noGrp="1"/>
          </p:cNvSpPr>
          <p:nvPr>
            <p:ph type="dt" sz="half" idx="10"/>
          </p:nvPr>
        </p:nvSpPr>
        <p:spPr/>
        <p:txBody>
          <a:bodyPr/>
          <a:lstStyle/>
          <a:p>
            <a:fld id="{DA3916B1-FD64-46ED-AFC5-2161F2128547}" type="datetimeFigureOut">
              <a:rPr lang="en-US" smtClean="0"/>
              <a:t>5/17/2026</a:t>
            </a:fld>
            <a:endParaRPr lang="en-US"/>
          </a:p>
        </p:txBody>
      </p:sp>
      <p:sp>
        <p:nvSpPr>
          <p:cNvPr id="6" name="Footer Placeholder 5">
            <a:extLst>
              <a:ext uri="{FF2B5EF4-FFF2-40B4-BE49-F238E27FC236}">
                <a16:creationId xmlns:a16="http://schemas.microsoft.com/office/drawing/2014/main" id="{03519AED-B0E1-2895-F213-B99558A4C3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82B918-266E-2A1F-B83D-53335DB5985F}"/>
              </a:ext>
            </a:extLst>
          </p:cNvPr>
          <p:cNvSpPr>
            <a:spLocks noGrp="1"/>
          </p:cNvSpPr>
          <p:nvPr>
            <p:ph type="sldNum" sz="quarter" idx="12"/>
          </p:nvPr>
        </p:nvSpPr>
        <p:spPr/>
        <p:txBody>
          <a:bodyPr/>
          <a:lstStyle/>
          <a:p>
            <a:fld id="{F49B1EE3-8428-4CF2-956E-2CA398254B7A}" type="slidenum">
              <a:rPr lang="en-US" smtClean="0"/>
              <a:t>‹#›</a:t>
            </a:fld>
            <a:endParaRPr lang="en-US"/>
          </a:p>
        </p:txBody>
      </p:sp>
    </p:spTree>
    <p:extLst>
      <p:ext uri="{BB962C8B-B14F-4D97-AF65-F5344CB8AC3E}">
        <p14:creationId xmlns:p14="http://schemas.microsoft.com/office/powerpoint/2010/main" val="1613587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5C8073-7922-30B1-2C30-4E90EE3B3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DE7B05-9390-90A5-AC38-61EE641C3E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0F32E2-ECAA-97E9-4064-5E358AE4A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3916B1-FD64-46ED-AFC5-2161F2128547}" type="datetimeFigureOut">
              <a:rPr lang="en-US" smtClean="0"/>
              <a:t>5/17/2026</a:t>
            </a:fld>
            <a:endParaRPr lang="en-US"/>
          </a:p>
        </p:txBody>
      </p:sp>
      <p:sp>
        <p:nvSpPr>
          <p:cNvPr id="5" name="Footer Placeholder 4">
            <a:extLst>
              <a:ext uri="{FF2B5EF4-FFF2-40B4-BE49-F238E27FC236}">
                <a16:creationId xmlns:a16="http://schemas.microsoft.com/office/drawing/2014/main" id="{89A4B05B-FCCA-6820-DBEE-580DBA227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7F3D1B4-23CE-50E5-1A32-313A79D5E4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9B1EE3-8428-4CF2-956E-2CA398254B7A}" type="slidenum">
              <a:rPr lang="en-US" smtClean="0"/>
              <a:t>‹#›</a:t>
            </a:fld>
            <a:endParaRPr lang="en-US"/>
          </a:p>
        </p:txBody>
      </p:sp>
    </p:spTree>
    <p:extLst>
      <p:ext uri="{BB962C8B-B14F-4D97-AF65-F5344CB8AC3E}">
        <p14:creationId xmlns:p14="http://schemas.microsoft.com/office/powerpoint/2010/main" val="3441606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hyperlink" Target="mailto:rmrennebohm@gmail.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inting of a person walking in a field&#10;&#10;AI-generated content may be incorrect.">
            <a:extLst>
              <a:ext uri="{FF2B5EF4-FFF2-40B4-BE49-F238E27FC236}">
                <a16:creationId xmlns:a16="http://schemas.microsoft.com/office/drawing/2014/main" id="{3A20FF71-56DE-449E-6C3A-8E88F7D0D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5812" y="427667"/>
            <a:ext cx="6530492" cy="5215729"/>
          </a:xfrm>
          <a:prstGeom prst="rect">
            <a:avLst/>
          </a:prstGeom>
          <a:noFill/>
          <a:ln>
            <a:noFill/>
          </a:ln>
        </p:spPr>
      </p:pic>
      <p:sp>
        <p:nvSpPr>
          <p:cNvPr id="3" name="TextBox 2">
            <a:extLst>
              <a:ext uri="{FF2B5EF4-FFF2-40B4-BE49-F238E27FC236}">
                <a16:creationId xmlns:a16="http://schemas.microsoft.com/office/drawing/2014/main" id="{E8B797EE-3AAA-6739-98C5-FD97C511D9C2}"/>
              </a:ext>
            </a:extLst>
          </p:cNvPr>
          <p:cNvSpPr txBox="1"/>
          <p:nvPr/>
        </p:nvSpPr>
        <p:spPr>
          <a:xfrm>
            <a:off x="69266" y="131923"/>
            <a:ext cx="4599432" cy="1323439"/>
          </a:xfrm>
          <a:prstGeom prst="rect">
            <a:avLst/>
          </a:prstGeom>
          <a:noFill/>
        </p:spPr>
        <p:txBody>
          <a:bodyPr wrap="square" rtlCol="0">
            <a:spAutoFit/>
          </a:bodyPr>
          <a:lstStyle/>
          <a:p>
            <a:pPr algn="ctr"/>
            <a:r>
              <a:rPr lang="en-US" sz="4000" b="1" i="1" dirty="0">
                <a:solidFill>
                  <a:srgbClr val="FFFF00"/>
                </a:solidFill>
                <a:latin typeface="Calibri" panose="020F0502020204030204" pitchFamily="34" charset="0"/>
                <a:ea typeface="Calibri" panose="020F0502020204030204" pitchFamily="34" charset="0"/>
                <a:cs typeface="Calibri" panose="020F0502020204030204" pitchFamily="34" charset="0"/>
              </a:rPr>
              <a:t>Sowing Seeds of Social Beauty</a:t>
            </a:r>
          </a:p>
        </p:txBody>
      </p:sp>
      <p:sp>
        <p:nvSpPr>
          <p:cNvPr id="4" name="TextBox 3">
            <a:extLst>
              <a:ext uri="{FF2B5EF4-FFF2-40B4-BE49-F238E27FC236}">
                <a16:creationId xmlns:a16="http://schemas.microsoft.com/office/drawing/2014/main" id="{4D0E4C49-52CB-CFC1-AE64-40D4AC07F1C7}"/>
              </a:ext>
            </a:extLst>
          </p:cNvPr>
          <p:cNvSpPr txBox="1"/>
          <p:nvPr/>
        </p:nvSpPr>
        <p:spPr>
          <a:xfrm>
            <a:off x="4099560" y="5743980"/>
            <a:ext cx="5984748" cy="707886"/>
          </a:xfrm>
          <a:prstGeom prst="rect">
            <a:avLst/>
          </a:prstGeom>
          <a:noFill/>
        </p:spPr>
        <p:txBody>
          <a:bodyPr wrap="square" rtlCol="0">
            <a:spAutoFit/>
          </a:bodyPr>
          <a:lstStyle/>
          <a:p>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An Overview of the Course</a:t>
            </a:r>
          </a:p>
        </p:txBody>
      </p:sp>
      <p:sp>
        <p:nvSpPr>
          <p:cNvPr id="6" name="TextBox 5">
            <a:extLst>
              <a:ext uri="{FF2B5EF4-FFF2-40B4-BE49-F238E27FC236}">
                <a16:creationId xmlns:a16="http://schemas.microsoft.com/office/drawing/2014/main" id="{772BA12E-C688-D293-9EC6-610CE336D0AD}"/>
              </a:ext>
            </a:extLst>
          </p:cNvPr>
          <p:cNvSpPr txBox="1"/>
          <p:nvPr/>
        </p:nvSpPr>
        <p:spPr>
          <a:xfrm>
            <a:off x="726946" y="5743980"/>
            <a:ext cx="3657600" cy="707886"/>
          </a:xfrm>
          <a:prstGeom prst="rect">
            <a:avLst/>
          </a:prstGeom>
          <a:noFill/>
        </p:spPr>
        <p:txBody>
          <a:bodyPr wrap="square" rtlCol="0">
            <a:spAutoFit/>
          </a:bodyPr>
          <a:lstStyle/>
          <a:p>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Presentation 1:</a:t>
            </a:r>
          </a:p>
        </p:txBody>
      </p:sp>
      <p:sp>
        <p:nvSpPr>
          <p:cNvPr id="5" name="TextBox 4">
            <a:extLst>
              <a:ext uri="{FF2B5EF4-FFF2-40B4-BE49-F238E27FC236}">
                <a16:creationId xmlns:a16="http://schemas.microsoft.com/office/drawing/2014/main" id="{EAEC5B76-576C-1501-4B7C-10E6845804B0}"/>
              </a:ext>
            </a:extLst>
          </p:cNvPr>
          <p:cNvSpPr txBox="1"/>
          <p:nvPr/>
        </p:nvSpPr>
        <p:spPr>
          <a:xfrm>
            <a:off x="163068" y="1630154"/>
            <a:ext cx="4599432" cy="2308324"/>
          </a:xfrm>
          <a:prstGeom prst="rect">
            <a:avLst/>
          </a:prstGeom>
          <a:noFill/>
        </p:spPr>
        <p:txBody>
          <a:bodyPr wrap="square" rtlCol="0">
            <a:spAutoFit/>
          </a:bodyPr>
          <a:lstStyle/>
          <a:p>
            <a:pPr algn="ctr"/>
            <a:r>
              <a:rPr lang="en-US" sz="3200" b="1" i="1" dirty="0">
                <a:solidFill>
                  <a:schemeClr val="bg1"/>
                </a:solidFill>
                <a:latin typeface="Calibri" panose="020F0502020204030204" pitchFamily="34" charset="0"/>
                <a:ea typeface="Calibri" panose="020F0502020204030204" pitchFamily="34" charset="0"/>
                <a:cs typeface="Calibri" panose="020F0502020204030204" pitchFamily="34" charset="0"/>
              </a:rPr>
              <a:t>A Course About: </a:t>
            </a:r>
          </a:p>
          <a:p>
            <a:pPr algn="ctr"/>
            <a:endParaRPr lang="en-US" sz="2800" b="1"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2800" b="1" i="1" dirty="0">
                <a:solidFill>
                  <a:schemeClr val="bg1"/>
                </a:solidFill>
                <a:latin typeface="Calibri" panose="020F0502020204030204" pitchFamily="34" charset="0"/>
                <a:ea typeface="Calibri" panose="020F0502020204030204" pitchFamily="34" charset="0"/>
                <a:cs typeface="Calibri" panose="020F0502020204030204" pitchFamily="34" charset="0"/>
              </a:rPr>
              <a:t>The Untold Story of the Children’s Hospital Public Economy Model (CHPEM)</a:t>
            </a:r>
          </a:p>
        </p:txBody>
      </p:sp>
      <p:sp>
        <p:nvSpPr>
          <p:cNvPr id="8" name="TextBox 7">
            <a:extLst>
              <a:ext uri="{FF2B5EF4-FFF2-40B4-BE49-F238E27FC236}">
                <a16:creationId xmlns:a16="http://schemas.microsoft.com/office/drawing/2014/main" id="{760D3FBE-9940-1855-8A20-6F9258A41D12}"/>
              </a:ext>
            </a:extLst>
          </p:cNvPr>
          <p:cNvSpPr txBox="1"/>
          <p:nvPr/>
        </p:nvSpPr>
        <p:spPr>
          <a:xfrm>
            <a:off x="633984" y="4113270"/>
            <a:ext cx="3657600" cy="1384995"/>
          </a:xfrm>
          <a:prstGeom prst="rect">
            <a:avLst/>
          </a:prstGeom>
          <a:noFill/>
        </p:spPr>
        <p:txBody>
          <a:bodyPr wrap="square" rtlCol="0">
            <a:spAutoFit/>
          </a:bodyPr>
          <a:lstStyle/>
          <a:p>
            <a:pPr algn="ctr"/>
            <a:endParaRPr lang="en-US" sz="2800" b="1"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2800" b="1" i="1" dirty="0">
                <a:solidFill>
                  <a:schemeClr val="bg1"/>
                </a:solidFill>
                <a:latin typeface="Calibri" panose="020F0502020204030204" pitchFamily="34" charset="0"/>
                <a:ea typeface="Calibri" panose="020F0502020204030204" pitchFamily="34" charset="0"/>
                <a:cs typeface="Calibri" panose="020F0502020204030204" pitchFamily="34" charset="0"/>
              </a:rPr>
              <a:t>The Development of </a:t>
            </a:r>
          </a:p>
          <a:p>
            <a:pPr algn="ctr"/>
            <a:r>
              <a:rPr lang="en-US" sz="2800" b="1" i="1" dirty="0">
                <a:solidFill>
                  <a:schemeClr val="bg1"/>
                </a:solidFill>
                <a:latin typeface="Calibri" panose="020F0502020204030204" pitchFamily="34" charset="0"/>
                <a:ea typeface="Calibri" panose="020F0502020204030204" pitchFamily="34" charset="0"/>
                <a:cs typeface="Calibri" panose="020F0502020204030204" pitchFamily="34" charset="0"/>
              </a:rPr>
              <a:t>Social Clinicians</a:t>
            </a:r>
            <a:endParaRPr lang="en-US" sz="2800" i="1" dirty="0">
              <a:solidFill>
                <a:schemeClr val="bg1"/>
              </a:solidFill>
            </a:endParaRPr>
          </a:p>
        </p:txBody>
      </p:sp>
      <p:sp>
        <p:nvSpPr>
          <p:cNvPr id="9" name="TextBox 8">
            <a:extLst>
              <a:ext uri="{FF2B5EF4-FFF2-40B4-BE49-F238E27FC236}">
                <a16:creationId xmlns:a16="http://schemas.microsoft.com/office/drawing/2014/main" id="{D0EE8300-0E00-7486-F671-465A5B69796D}"/>
              </a:ext>
            </a:extLst>
          </p:cNvPr>
          <p:cNvSpPr txBox="1"/>
          <p:nvPr/>
        </p:nvSpPr>
        <p:spPr>
          <a:xfrm>
            <a:off x="2112264" y="3974518"/>
            <a:ext cx="1152144"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And</a:t>
            </a:r>
          </a:p>
        </p:txBody>
      </p:sp>
    </p:spTree>
    <p:extLst>
      <p:ext uri="{BB962C8B-B14F-4D97-AF65-F5344CB8AC3E}">
        <p14:creationId xmlns:p14="http://schemas.microsoft.com/office/powerpoint/2010/main" val="256880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8A9C03-2002-5C50-8E8F-13EA2D1229FA}"/>
              </a:ext>
            </a:extLst>
          </p:cNvPr>
          <p:cNvSpPr txBox="1"/>
          <p:nvPr/>
        </p:nvSpPr>
        <p:spPr>
          <a:xfrm>
            <a:off x="3383280" y="393192"/>
            <a:ext cx="6336792"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A Definition of Social Beauty</a:t>
            </a:r>
          </a:p>
        </p:txBody>
      </p:sp>
      <p:sp>
        <p:nvSpPr>
          <p:cNvPr id="3" name="TextBox 2">
            <a:extLst>
              <a:ext uri="{FF2B5EF4-FFF2-40B4-BE49-F238E27FC236}">
                <a16:creationId xmlns:a16="http://schemas.microsoft.com/office/drawing/2014/main" id="{34A5C02F-31F9-5BCD-D667-DC6097300D83}"/>
              </a:ext>
            </a:extLst>
          </p:cNvPr>
          <p:cNvSpPr txBox="1"/>
          <p:nvPr/>
        </p:nvSpPr>
        <p:spPr>
          <a:xfrm>
            <a:off x="758952" y="1161288"/>
            <a:ext cx="11247120" cy="3539430"/>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Social Beauty refers to any social arrangement, social activity, or social behavior that, when witnessed or experienced, warmly touches the human heart, uplifts the human spirit, reminds us of the best behavioral capacities of our human nature (e.g., our capacities for empathy, compassion, altruism, kindness, and creativity), elevates feelings of gratitude for Life and each other (including gratitude for opportunities to contribute to the well-being of others), and makes one proud to be a part of Humanity.</a:t>
            </a:r>
          </a:p>
        </p:txBody>
      </p:sp>
      <p:sp>
        <p:nvSpPr>
          <p:cNvPr id="4" name="TextBox 3">
            <a:extLst>
              <a:ext uri="{FF2B5EF4-FFF2-40B4-BE49-F238E27FC236}">
                <a16:creationId xmlns:a16="http://schemas.microsoft.com/office/drawing/2014/main" id="{61E32A86-C473-88FA-2ADE-284C1B2AF9B6}"/>
              </a:ext>
            </a:extLst>
          </p:cNvPr>
          <p:cNvSpPr txBox="1"/>
          <p:nvPr/>
        </p:nvSpPr>
        <p:spPr>
          <a:xfrm>
            <a:off x="754380" y="4884039"/>
            <a:ext cx="11594592" cy="1384995"/>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Social Beauty is the product of Kind Social Arrangements (and the social activities and social behaviors generated by those arrangements) and those Kind Social Arrangements are, themselves, things of Social Beauty.</a:t>
            </a:r>
          </a:p>
        </p:txBody>
      </p:sp>
    </p:spTree>
    <p:extLst>
      <p:ext uri="{BB962C8B-B14F-4D97-AF65-F5344CB8AC3E}">
        <p14:creationId xmlns:p14="http://schemas.microsoft.com/office/powerpoint/2010/main" val="62435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32DC5-A20B-CAE8-8A0B-3FC926AF2A8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F728C3C-9F81-1068-131C-7486BDDFDC63}"/>
              </a:ext>
            </a:extLst>
          </p:cNvPr>
          <p:cNvSpPr txBox="1"/>
          <p:nvPr/>
        </p:nvSpPr>
        <p:spPr>
          <a:xfrm>
            <a:off x="568452" y="1060704"/>
            <a:ext cx="11055096" cy="8956298"/>
          </a:xfrm>
          <a:prstGeom prst="rect">
            <a:avLst/>
          </a:prstGeom>
          <a:noFill/>
        </p:spPr>
        <p:txBody>
          <a:bodyPr wrap="square" rtlCol="0">
            <a:spAutoFit/>
          </a:bodyPr>
          <a:lstStyle/>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Overview of the Course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Social Beauty</a:t>
            </a:r>
          </a:p>
          <a:p>
            <a:pPr marL="457200" indent="-457200">
              <a:buFont typeface="+mj-lt"/>
              <a:buAutoNum type="arabicPeriod"/>
            </a:pP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Children’s Hospital Public Economy Model (CHPEM)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Hugoist Social and Economic Model: The Social, Moral, Economic, and Political Philosophy of Victor Hugo</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Foundational Set of Social Understandings Upon Which the CHPEM is based: Comparison with the Social Understandings Upon Which Capitalism is based</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Human Nature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Leadership </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Moral Incentive vs. Monetary Incentive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Competition</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“Most Precious Freedom”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Application of the CHPEM to a General Economy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Difference Between the CHPEM, State Socialism, Democratic Socialism, Social Democracy, and Communism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Collaborative International Network of Unique Independent, Creative, Self-Determined, Self-Reliant, Democratic, CHPEM-inspired, National Public Economies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Social Clinician and the Social Clinic</a:t>
            </a:r>
          </a:p>
        </p:txBody>
      </p:sp>
      <p:sp>
        <p:nvSpPr>
          <p:cNvPr id="3" name="TextBox 2">
            <a:extLst>
              <a:ext uri="{FF2B5EF4-FFF2-40B4-BE49-F238E27FC236}">
                <a16:creationId xmlns:a16="http://schemas.microsoft.com/office/drawing/2014/main" id="{675505B1-EFDC-B109-EB09-DF35DB5CFAD2}"/>
              </a:ext>
            </a:extLst>
          </p:cNvPr>
          <p:cNvSpPr txBox="1"/>
          <p:nvPr/>
        </p:nvSpPr>
        <p:spPr>
          <a:xfrm>
            <a:off x="1988035" y="310896"/>
            <a:ext cx="8811029"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List of the Presentations Provided in this Course:</a:t>
            </a:r>
          </a:p>
        </p:txBody>
      </p:sp>
      <p:cxnSp>
        <p:nvCxnSpPr>
          <p:cNvPr id="5" name="Straight Connector 4">
            <a:extLst>
              <a:ext uri="{FF2B5EF4-FFF2-40B4-BE49-F238E27FC236}">
                <a16:creationId xmlns:a16="http://schemas.microsoft.com/office/drawing/2014/main" id="{B06BAB47-21F5-6272-1739-4725369613E5}"/>
              </a:ext>
            </a:extLst>
          </p:cNvPr>
          <p:cNvCxnSpPr/>
          <p:nvPr/>
        </p:nvCxnSpPr>
        <p:spPr>
          <a:xfrm>
            <a:off x="2240280" y="895671"/>
            <a:ext cx="790956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9076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002A33-D3DC-0222-0E5E-57A9914AA22F}"/>
              </a:ext>
            </a:extLst>
          </p:cNvPr>
          <p:cNvSpPr txBox="1"/>
          <p:nvPr/>
        </p:nvSpPr>
        <p:spPr>
          <a:xfrm>
            <a:off x="298704" y="1237541"/>
            <a:ext cx="11301984" cy="4401205"/>
          </a:xfrm>
          <a:prstGeom prst="rect">
            <a:avLst/>
          </a:prstGeom>
          <a:noFill/>
        </p:spPr>
        <p:txBody>
          <a:bodyPr wrap="square" rtlCol="0">
            <a:spAutoFit/>
          </a:bodyPr>
          <a:lstStyle/>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How and why Public Children’s Hospitals came into being.</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How they were initially organized, operated, and funded.</a:t>
            </a:r>
          </a:p>
          <a:p>
            <a:pPr algn="ct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What the culture was like.</a:t>
            </a:r>
          </a:p>
          <a:p>
            <a:pPr algn="ct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What the guiding social understandings and behavioral principles were.</a:t>
            </a:r>
          </a:p>
          <a:p>
            <a:pPr algn="ct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How the CHPEM generated great Social Beauty.</a:t>
            </a:r>
          </a:p>
          <a:p>
            <a:pPr algn="ct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7346FF5-839B-8F7E-92AB-A0B0BA77A830}"/>
              </a:ext>
            </a:extLst>
          </p:cNvPr>
          <p:cNvSpPr txBox="1"/>
          <p:nvPr/>
        </p:nvSpPr>
        <p:spPr>
          <a:xfrm>
            <a:off x="3782568" y="246888"/>
            <a:ext cx="4334256" cy="646331"/>
          </a:xfrm>
          <a:prstGeom prst="rect">
            <a:avLst/>
          </a:prstGeom>
          <a:noFill/>
        </p:spPr>
        <p:txBody>
          <a:bodyPr wrap="square" rtlCol="0">
            <a:spAutoFit/>
          </a:bodyPr>
          <a:lstStyle/>
          <a:p>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Children’s Hospitals</a:t>
            </a:r>
          </a:p>
        </p:txBody>
      </p:sp>
    </p:spTree>
    <p:extLst>
      <p:ext uri="{BB962C8B-B14F-4D97-AF65-F5344CB8AC3E}">
        <p14:creationId xmlns:p14="http://schemas.microsoft.com/office/powerpoint/2010/main" val="1628108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7D72FE-89F7-514B-7FB1-33B351551DF0}"/>
              </a:ext>
            </a:extLst>
          </p:cNvPr>
          <p:cNvSpPr txBox="1"/>
          <p:nvPr/>
        </p:nvSpPr>
        <p:spPr>
          <a:xfrm>
            <a:off x="1947672" y="1271016"/>
            <a:ext cx="7964424" cy="452431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The </a:t>
            </a:r>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“Social Beauty Era”  </a:t>
            </a:r>
          </a:p>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(the “Altruistic Era” or the “CHPEM Era”)</a:t>
            </a:r>
          </a:p>
          <a:p>
            <a:pPr algn="ctr"/>
            <a:endPar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1955-1995</a:t>
            </a:r>
          </a:p>
          <a:p>
            <a:pPr algn="ctr"/>
            <a:endPar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The </a:t>
            </a:r>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“Corporate Era”</a:t>
            </a:r>
          </a:p>
          <a:p>
            <a:pPr algn="ctr"/>
            <a:endPar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1995-present</a:t>
            </a:r>
          </a:p>
        </p:txBody>
      </p:sp>
    </p:spTree>
    <p:extLst>
      <p:ext uri="{BB962C8B-B14F-4D97-AF65-F5344CB8AC3E}">
        <p14:creationId xmlns:p14="http://schemas.microsoft.com/office/powerpoint/2010/main" val="223218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A0C53-1140-9BA8-C18F-C6DB77DC89B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900491A-1F43-1807-2452-CBD08AEC2487}"/>
              </a:ext>
            </a:extLst>
          </p:cNvPr>
          <p:cNvSpPr txBox="1"/>
          <p:nvPr/>
        </p:nvSpPr>
        <p:spPr>
          <a:xfrm>
            <a:off x="568452" y="1060704"/>
            <a:ext cx="11055096" cy="9079409"/>
          </a:xfrm>
          <a:prstGeom prst="rect">
            <a:avLst/>
          </a:prstGeom>
          <a:noFill/>
        </p:spPr>
        <p:txBody>
          <a:bodyPr wrap="square" rtlCol="0">
            <a:spAutoFit/>
          </a:bodyPr>
          <a:lstStyle/>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Overview of the Course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Social Beauty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Children’s Hospital Public Economy Model (CHPEM)</a:t>
            </a:r>
          </a:p>
          <a:p>
            <a:pPr marL="457200" indent="-457200">
              <a:buFont typeface="+mj-lt"/>
              <a:buAutoNum type="arabicPeriod"/>
            </a:pP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Hugoist Public Economy Model: The Social, Moral, Economic, and Political Philosophy of Victor Hugo</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Foundational Set of Social Understandings Upon Which the CHPEM is based: Comparison with the Social Understandings Upon Which Capitalism is based</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Human Nature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Leadership </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Moral Incentive vs. Monetary Incentive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Competition</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“Most Precious Freedom”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Application of the CHPEM to a General Economy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Difference Between the CHPEM, State Socialism, Democratic Socialism, Social Democracy, and Communism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Collaborative International Network of Unique Independent, Creative, Self-Determined, Self-Reliant, Democratic, CHPEM-inspired, National Public Economies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Social Clinician and the Social Clinic</a:t>
            </a:r>
          </a:p>
        </p:txBody>
      </p:sp>
      <p:sp>
        <p:nvSpPr>
          <p:cNvPr id="3" name="TextBox 2">
            <a:extLst>
              <a:ext uri="{FF2B5EF4-FFF2-40B4-BE49-F238E27FC236}">
                <a16:creationId xmlns:a16="http://schemas.microsoft.com/office/drawing/2014/main" id="{B13603D4-035C-A710-82FB-90AC825631F2}"/>
              </a:ext>
            </a:extLst>
          </p:cNvPr>
          <p:cNvSpPr txBox="1"/>
          <p:nvPr/>
        </p:nvSpPr>
        <p:spPr>
          <a:xfrm>
            <a:off x="1988035" y="310896"/>
            <a:ext cx="8811029"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List of the Presentations Provided in this Course:</a:t>
            </a:r>
          </a:p>
        </p:txBody>
      </p:sp>
      <p:cxnSp>
        <p:nvCxnSpPr>
          <p:cNvPr id="5" name="Straight Connector 4">
            <a:extLst>
              <a:ext uri="{FF2B5EF4-FFF2-40B4-BE49-F238E27FC236}">
                <a16:creationId xmlns:a16="http://schemas.microsoft.com/office/drawing/2014/main" id="{D7A6DA58-3DB7-F741-2056-38BF829A70E5}"/>
              </a:ext>
            </a:extLst>
          </p:cNvPr>
          <p:cNvCxnSpPr/>
          <p:nvPr/>
        </p:nvCxnSpPr>
        <p:spPr>
          <a:xfrm>
            <a:off x="2240280" y="895671"/>
            <a:ext cx="790956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5032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15D862-7E3B-E1AF-54AE-E1544B898407}"/>
              </a:ext>
            </a:extLst>
          </p:cNvPr>
          <p:cNvSpPr txBox="1"/>
          <p:nvPr/>
        </p:nvSpPr>
        <p:spPr>
          <a:xfrm>
            <a:off x="1230653" y="457200"/>
            <a:ext cx="9820656" cy="1200329"/>
          </a:xfrm>
          <a:prstGeom prst="rect">
            <a:avLst/>
          </a:prstGeom>
          <a:noFill/>
        </p:spPr>
        <p:txBody>
          <a:bodyPr wrap="square" rtlCol="0">
            <a:spAutoFit/>
          </a:bodyPr>
          <a:lstStyle/>
          <a:p>
            <a:pPr algn="ctr"/>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The Social, Moral, and Economic Philosophy of Victor Hugo</a:t>
            </a:r>
          </a:p>
        </p:txBody>
      </p:sp>
      <p:pic>
        <p:nvPicPr>
          <p:cNvPr id="3" name="Picture 2" descr="A person with a beard and mustache&#10;&#10;Description automatically generated">
            <a:extLst>
              <a:ext uri="{FF2B5EF4-FFF2-40B4-BE49-F238E27FC236}">
                <a16:creationId xmlns:a16="http://schemas.microsoft.com/office/drawing/2014/main" id="{16944DD2-DB3D-B648-A4FA-F9B7DC6D4B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392" y="2151207"/>
            <a:ext cx="2592705" cy="3434080"/>
          </a:xfrm>
          <a:prstGeom prst="rect">
            <a:avLst/>
          </a:prstGeom>
          <a:noFill/>
          <a:ln>
            <a:noFill/>
          </a:ln>
        </p:spPr>
      </p:pic>
      <p:pic>
        <p:nvPicPr>
          <p:cNvPr id="5" name="Picture 4" descr="A close-up of a book&#10;&#10;Description automatically generated">
            <a:extLst>
              <a:ext uri="{FF2B5EF4-FFF2-40B4-BE49-F238E27FC236}">
                <a16:creationId xmlns:a16="http://schemas.microsoft.com/office/drawing/2014/main" id="{162B7F98-B327-EFFA-8D99-D84877CD630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0866" y="2151207"/>
            <a:ext cx="2135505" cy="3549015"/>
          </a:xfrm>
          <a:prstGeom prst="rect">
            <a:avLst/>
          </a:prstGeom>
          <a:noFill/>
          <a:ln>
            <a:noFill/>
          </a:ln>
        </p:spPr>
      </p:pic>
      <p:sp>
        <p:nvSpPr>
          <p:cNvPr id="6" name="TextBox 5">
            <a:extLst>
              <a:ext uri="{FF2B5EF4-FFF2-40B4-BE49-F238E27FC236}">
                <a16:creationId xmlns:a16="http://schemas.microsoft.com/office/drawing/2014/main" id="{37ADDE77-AFF8-67DB-5CD1-37A0F6BA4A51}"/>
              </a:ext>
            </a:extLst>
          </p:cNvPr>
          <p:cNvSpPr txBox="1"/>
          <p:nvPr/>
        </p:nvSpPr>
        <p:spPr>
          <a:xfrm>
            <a:off x="3656585" y="1721216"/>
            <a:ext cx="5473904" cy="4524315"/>
          </a:xfrm>
          <a:prstGeom prst="rect">
            <a:avLst/>
          </a:prstGeom>
          <a:noFill/>
        </p:spPr>
        <p:txBody>
          <a:bodyPr wrap="square" rtlCol="0">
            <a:spAutoFit/>
          </a:bodyPr>
          <a:lstStyle/>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Victor Hugo was a </a:t>
            </a:r>
            <a:r>
              <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rPr>
              <a:t>Social Clinician</a:t>
            </a:r>
            <a:r>
              <a:rPr lang="en-US" sz="3200" b="1" dirty="0">
                <a:solidFill>
                  <a:srgbClr val="65EDFB"/>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who believed in the imperishability and grandeur of the human soul.  Guided by conscience, he sought </a:t>
            </a:r>
            <a:r>
              <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rPr>
              <a:t>root cause </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and offered </a:t>
            </a:r>
            <a:r>
              <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rPr>
              <a:t>uplifting analysis </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and </a:t>
            </a:r>
            <a:r>
              <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rPr>
              <a:t>remedy</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He believed in </a:t>
            </a:r>
            <a:r>
              <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rPr>
              <a:t>“Vast Fields of Public Activity”</a:t>
            </a:r>
          </a:p>
        </p:txBody>
      </p:sp>
      <p:sp>
        <p:nvSpPr>
          <p:cNvPr id="7" name="TextBox 6">
            <a:extLst>
              <a:ext uri="{FF2B5EF4-FFF2-40B4-BE49-F238E27FC236}">
                <a16:creationId xmlns:a16="http://schemas.microsoft.com/office/drawing/2014/main" id="{A17CCB63-11FA-E274-68ED-7D7AED839420}"/>
              </a:ext>
            </a:extLst>
          </p:cNvPr>
          <p:cNvSpPr txBox="1"/>
          <p:nvPr/>
        </p:nvSpPr>
        <p:spPr>
          <a:xfrm>
            <a:off x="1021974" y="5719679"/>
            <a:ext cx="23954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1802-1885</a:t>
            </a:r>
          </a:p>
        </p:txBody>
      </p:sp>
      <p:sp>
        <p:nvSpPr>
          <p:cNvPr id="8" name="TextBox 7">
            <a:extLst>
              <a:ext uri="{FF2B5EF4-FFF2-40B4-BE49-F238E27FC236}">
                <a16:creationId xmlns:a16="http://schemas.microsoft.com/office/drawing/2014/main" id="{5BDC1025-AC58-E884-FD73-BA85F0FAE3C5}"/>
              </a:ext>
            </a:extLst>
          </p:cNvPr>
          <p:cNvSpPr txBox="1"/>
          <p:nvPr/>
        </p:nvSpPr>
        <p:spPr>
          <a:xfrm>
            <a:off x="10030691" y="5783866"/>
            <a:ext cx="204123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1862</a:t>
            </a:r>
          </a:p>
        </p:txBody>
      </p:sp>
    </p:spTree>
    <p:extLst>
      <p:ext uri="{BB962C8B-B14F-4D97-AF65-F5344CB8AC3E}">
        <p14:creationId xmlns:p14="http://schemas.microsoft.com/office/powerpoint/2010/main" val="3002916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D0841-F4AE-B4FD-A66B-EF88BDEB95CD}"/>
              </a:ext>
            </a:extLst>
          </p:cNvPr>
          <p:cNvSpPr txBox="1"/>
          <p:nvPr/>
        </p:nvSpPr>
        <p:spPr>
          <a:xfrm>
            <a:off x="2534412" y="91440"/>
            <a:ext cx="7324344" cy="707886"/>
          </a:xfrm>
          <a:prstGeom prst="rect">
            <a:avLst/>
          </a:prstGeom>
          <a:noFill/>
        </p:spPr>
        <p:txBody>
          <a:bodyPr wrap="square" rtlCol="0">
            <a:spAutoFit/>
          </a:bodyPr>
          <a:lstStyle/>
          <a:p>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The Philosophy of Victor Hugo</a:t>
            </a:r>
          </a:p>
        </p:txBody>
      </p:sp>
      <p:sp>
        <p:nvSpPr>
          <p:cNvPr id="3" name="TextBox 2">
            <a:extLst>
              <a:ext uri="{FF2B5EF4-FFF2-40B4-BE49-F238E27FC236}">
                <a16:creationId xmlns:a16="http://schemas.microsoft.com/office/drawing/2014/main" id="{7F2E535B-4591-A1EF-973A-392357F29172}"/>
              </a:ext>
            </a:extLst>
          </p:cNvPr>
          <p:cNvSpPr txBox="1"/>
          <p:nvPr/>
        </p:nvSpPr>
        <p:spPr>
          <a:xfrm>
            <a:off x="613941" y="1173388"/>
            <a:ext cx="10799064" cy="5262979"/>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He had a positive view of Human Nature.</a:t>
            </a:r>
          </a:p>
          <a:p>
            <a:pPr marL="285750" indent="-285750">
              <a:buFont typeface="Arial" panose="020B0604020202020204" pitchFamily="34" charset="0"/>
              <a:buChar char="•"/>
            </a:pP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He believed that, under the right conditions, Humanity had great potential to create abundant Social Beauty.</a:t>
            </a: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He had enormous compassion for all living things, especially the most vulnerable. </a:t>
            </a:r>
          </a:p>
          <a:p>
            <a:pPr marL="285750" indent="-285750">
              <a:buFont typeface="Arial" panose="020B0604020202020204" pitchFamily="34" charset="0"/>
              <a:buChar char="•"/>
            </a:pP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He believed “the highest Duty is to think of others; the highest Justice is Conscience.” </a:t>
            </a: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He believed strongly in Public Economy (i.e., in creating “vast fields of public activity”) and in creating “schools for all aptitudes.”</a:t>
            </a:r>
          </a:p>
          <a:p>
            <a:pPr marL="285750" indent="-285750">
              <a:buFont typeface="Arial" panose="020B0604020202020204" pitchFamily="34" charset="0"/>
              <a:buChar char="•"/>
            </a:pP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He was conservative, liberal, radical, progressive, and revolutionary---all at the same time.  No one label does justice to his philosophy.</a:t>
            </a:r>
          </a:p>
          <a:p>
            <a:pPr marL="285750" indent="-285750">
              <a:buFont typeface="Arial" panose="020B0604020202020204" pitchFamily="34" charset="0"/>
              <a:buChar char="•"/>
            </a:pP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4345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757FF-650F-A53E-1F5F-A4E0BA2075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11D09F9-A70F-E8B0-091B-76EBDCFD4D87}"/>
              </a:ext>
            </a:extLst>
          </p:cNvPr>
          <p:cNvSpPr txBox="1"/>
          <p:nvPr/>
        </p:nvSpPr>
        <p:spPr>
          <a:xfrm>
            <a:off x="568452" y="866740"/>
            <a:ext cx="11055096" cy="9510296"/>
          </a:xfrm>
          <a:prstGeom prst="rect">
            <a:avLst/>
          </a:prstGeom>
          <a:noFill/>
        </p:spPr>
        <p:txBody>
          <a:bodyPr wrap="square" rtlCol="0">
            <a:spAutoFit/>
          </a:bodyPr>
          <a:lstStyle/>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Overview of the Course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Social Beauty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Children’s Hospital Public Economy Model (CHPEM)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Hugoist Social and Economic Model: The Social, Moral, Economic, and Political Philosophy of Victor Hugo</a:t>
            </a:r>
          </a:p>
          <a:p>
            <a:pPr marL="457200" indent="-457200">
              <a:buFont typeface="+mj-lt"/>
              <a:buAutoNum type="arabicPeriod"/>
            </a:pP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The Foundational Set of Social Understandings Upon Which the CHPEM is based: Comparison with the Social Understandings Upon Which Capitalism is based</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Human Nature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Leadership </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Moral Incentive vs. Monetary Incentive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Competition</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“Most Precious Freedom”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Application of the CHPEM to a General Economy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Difference Between the CHPEM, State Socialism, Democratic Socialism, Social Democracy, and Communism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Collaborative International Network of Unique Independent, Creative, Self-Determined, Self-Reliant, Democratic, CHPEM-inspired, National Public Economies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Social Clinician and the Social Clinic</a:t>
            </a:r>
          </a:p>
        </p:txBody>
      </p:sp>
      <p:sp>
        <p:nvSpPr>
          <p:cNvPr id="3" name="TextBox 2">
            <a:extLst>
              <a:ext uri="{FF2B5EF4-FFF2-40B4-BE49-F238E27FC236}">
                <a16:creationId xmlns:a16="http://schemas.microsoft.com/office/drawing/2014/main" id="{56570F54-E432-14B5-1C54-521032886EFB}"/>
              </a:ext>
            </a:extLst>
          </p:cNvPr>
          <p:cNvSpPr txBox="1"/>
          <p:nvPr/>
        </p:nvSpPr>
        <p:spPr>
          <a:xfrm>
            <a:off x="1941853" y="145864"/>
            <a:ext cx="8811029"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List of the Presentations Provided in this Course:</a:t>
            </a:r>
          </a:p>
        </p:txBody>
      </p:sp>
      <p:cxnSp>
        <p:nvCxnSpPr>
          <p:cNvPr id="5" name="Straight Connector 4">
            <a:extLst>
              <a:ext uri="{FF2B5EF4-FFF2-40B4-BE49-F238E27FC236}">
                <a16:creationId xmlns:a16="http://schemas.microsoft.com/office/drawing/2014/main" id="{677C5F5F-FE47-C6AF-C30C-7D051145B928}"/>
              </a:ext>
            </a:extLst>
          </p:cNvPr>
          <p:cNvCxnSpPr/>
          <p:nvPr/>
        </p:nvCxnSpPr>
        <p:spPr>
          <a:xfrm>
            <a:off x="2141220" y="646290"/>
            <a:ext cx="790956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9628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7108C7-86C1-B058-BFED-D21F44954AD6}"/>
              </a:ext>
            </a:extLst>
          </p:cNvPr>
          <p:cNvSpPr txBox="1"/>
          <p:nvPr/>
        </p:nvSpPr>
        <p:spPr>
          <a:xfrm>
            <a:off x="2331720" y="330071"/>
            <a:ext cx="6912864" cy="1077218"/>
          </a:xfrm>
          <a:prstGeom prst="rect">
            <a:avLst/>
          </a:prstGeom>
          <a:noFill/>
        </p:spPr>
        <p:txBody>
          <a:bodyPr wrap="square" rtlCol="0">
            <a:spAutoFit/>
          </a:bodyPr>
          <a:lstStyle/>
          <a:p>
            <a:pPr algn="ctr"/>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The Set of Social Understandings Upon Which the CHPEM is based</a:t>
            </a:r>
          </a:p>
        </p:txBody>
      </p:sp>
      <p:sp>
        <p:nvSpPr>
          <p:cNvPr id="4" name="TextBox 3">
            <a:extLst>
              <a:ext uri="{FF2B5EF4-FFF2-40B4-BE49-F238E27FC236}">
                <a16:creationId xmlns:a16="http://schemas.microsoft.com/office/drawing/2014/main" id="{A4B2F6D1-1136-909B-3377-85EA31458453}"/>
              </a:ext>
            </a:extLst>
          </p:cNvPr>
          <p:cNvSpPr txBox="1"/>
          <p:nvPr/>
        </p:nvSpPr>
        <p:spPr>
          <a:xfrm>
            <a:off x="2395728" y="2441448"/>
            <a:ext cx="7095744" cy="2246769"/>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Human Nature</a:t>
            </a: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Leadership</a:t>
            </a: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Motivation/Incentive</a:t>
            </a: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Competition</a:t>
            </a: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Freedom</a:t>
            </a:r>
          </a:p>
        </p:txBody>
      </p:sp>
      <p:sp>
        <p:nvSpPr>
          <p:cNvPr id="5" name="TextBox 4">
            <a:extLst>
              <a:ext uri="{FF2B5EF4-FFF2-40B4-BE49-F238E27FC236}">
                <a16:creationId xmlns:a16="http://schemas.microsoft.com/office/drawing/2014/main" id="{582D8463-2C14-357F-999D-4808AAC0D356}"/>
              </a:ext>
            </a:extLst>
          </p:cNvPr>
          <p:cNvSpPr txBox="1"/>
          <p:nvPr/>
        </p:nvSpPr>
        <p:spPr>
          <a:xfrm>
            <a:off x="1911096" y="1746504"/>
            <a:ext cx="2249424"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Regarding: </a:t>
            </a:r>
          </a:p>
        </p:txBody>
      </p:sp>
      <p:sp>
        <p:nvSpPr>
          <p:cNvPr id="6" name="TextBox 5">
            <a:extLst>
              <a:ext uri="{FF2B5EF4-FFF2-40B4-BE49-F238E27FC236}">
                <a16:creationId xmlns:a16="http://schemas.microsoft.com/office/drawing/2014/main" id="{070A7BE4-2292-B112-9397-D9A45521004D}"/>
              </a:ext>
            </a:extLst>
          </p:cNvPr>
          <p:cNvSpPr txBox="1"/>
          <p:nvPr/>
        </p:nvSpPr>
        <p:spPr>
          <a:xfrm>
            <a:off x="256032" y="4974336"/>
            <a:ext cx="11375136" cy="954107"/>
          </a:xfrm>
          <a:prstGeom prst="rect">
            <a:avLst/>
          </a:prstGeom>
          <a:noFill/>
        </p:spPr>
        <p:txBody>
          <a:bodyPr wrap="square" rtlCol="0">
            <a:spAutoFit/>
          </a:bodyPr>
          <a:lstStyle/>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CHPEM’s understandings of these five concepts are completely different from Capitalism’s understandings of them.  </a:t>
            </a:r>
          </a:p>
        </p:txBody>
      </p:sp>
    </p:spTree>
    <p:extLst>
      <p:ext uri="{BB962C8B-B14F-4D97-AF65-F5344CB8AC3E}">
        <p14:creationId xmlns:p14="http://schemas.microsoft.com/office/powerpoint/2010/main" val="3782327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A3516-1FB6-24F7-24F8-A95110ED01E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A7AD9D6-8F3E-4F53-02A3-CE15139D062C}"/>
              </a:ext>
            </a:extLst>
          </p:cNvPr>
          <p:cNvSpPr txBox="1"/>
          <p:nvPr/>
        </p:nvSpPr>
        <p:spPr>
          <a:xfrm>
            <a:off x="568452" y="1060704"/>
            <a:ext cx="11055096" cy="8956298"/>
          </a:xfrm>
          <a:prstGeom prst="rect">
            <a:avLst/>
          </a:prstGeom>
          <a:noFill/>
        </p:spPr>
        <p:txBody>
          <a:bodyPr wrap="square" rtlCol="0">
            <a:spAutoFit/>
          </a:bodyPr>
          <a:lstStyle/>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Overview of the Course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Social Beauty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Children’s Hospital Public Economy Model (CHPEM)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Hugoist Social and Economic Model: The Social, Moral, Economic, and Political Philosophy of Victor Hugo</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Foundational Set of Social Understandings Upon Which the CHPEM is based: Comparison with the Social Understandings Upon Which Capitalism is based</a:t>
            </a:r>
          </a:p>
          <a:p>
            <a:pPr marL="457200" indent="-457200">
              <a:buFont typeface="+mj-lt"/>
              <a:buAutoNum type="arabicPeriod"/>
            </a:pP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Human Nature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Leadership </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Moral Incentive vs. Monetary Incentive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Competition</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“Most Precious Freedom”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Application of the CHPEM to a General Economy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Difference Between the CHPEM, State Socialism, Democratic Socialism, Social Democracy, and Communism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Collaborative International Network of Unique Independent, Creative, Self-Determined, Self-Reliant, Democratic, CHPEM-inspired, National Public Economies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Social Clinician and the Social Clinic</a:t>
            </a:r>
          </a:p>
        </p:txBody>
      </p:sp>
      <p:sp>
        <p:nvSpPr>
          <p:cNvPr id="3" name="TextBox 2">
            <a:extLst>
              <a:ext uri="{FF2B5EF4-FFF2-40B4-BE49-F238E27FC236}">
                <a16:creationId xmlns:a16="http://schemas.microsoft.com/office/drawing/2014/main" id="{E92ACA78-A483-DF9B-CE16-EFEB61698AF6}"/>
              </a:ext>
            </a:extLst>
          </p:cNvPr>
          <p:cNvSpPr txBox="1"/>
          <p:nvPr/>
        </p:nvSpPr>
        <p:spPr>
          <a:xfrm>
            <a:off x="1988035" y="310896"/>
            <a:ext cx="8811029"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List of the Presentations Provided in this Course:</a:t>
            </a:r>
          </a:p>
        </p:txBody>
      </p:sp>
      <p:cxnSp>
        <p:nvCxnSpPr>
          <p:cNvPr id="5" name="Straight Connector 4">
            <a:extLst>
              <a:ext uri="{FF2B5EF4-FFF2-40B4-BE49-F238E27FC236}">
                <a16:creationId xmlns:a16="http://schemas.microsoft.com/office/drawing/2014/main" id="{ABA1B363-A30C-A736-0F0B-D0AA9D842EE0}"/>
              </a:ext>
            </a:extLst>
          </p:cNvPr>
          <p:cNvCxnSpPr/>
          <p:nvPr/>
        </p:nvCxnSpPr>
        <p:spPr>
          <a:xfrm>
            <a:off x="2240280" y="895671"/>
            <a:ext cx="790956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552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5FFCC7-9D4F-EC18-D7D9-C9EE6292E201}"/>
              </a:ext>
            </a:extLst>
          </p:cNvPr>
          <p:cNvPicPr>
            <a:picLocks noChangeAspect="1"/>
          </p:cNvPicPr>
          <p:nvPr/>
        </p:nvPicPr>
        <p:blipFill>
          <a:blip r:embed="rId3"/>
          <a:stretch>
            <a:fillRect/>
          </a:stretch>
        </p:blipFill>
        <p:spPr>
          <a:xfrm>
            <a:off x="1362456" y="149876"/>
            <a:ext cx="9354311" cy="6480123"/>
          </a:xfrm>
          <a:prstGeom prst="rect">
            <a:avLst/>
          </a:prstGeom>
        </p:spPr>
      </p:pic>
    </p:spTree>
    <p:extLst>
      <p:ext uri="{BB962C8B-B14F-4D97-AF65-F5344CB8AC3E}">
        <p14:creationId xmlns:p14="http://schemas.microsoft.com/office/powerpoint/2010/main" val="2744019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48C91C-1051-0646-56F1-0CDB8D33CA86}"/>
              </a:ext>
            </a:extLst>
          </p:cNvPr>
          <p:cNvSpPr txBox="1"/>
          <p:nvPr/>
        </p:nvSpPr>
        <p:spPr>
          <a:xfrm>
            <a:off x="1618488" y="1627632"/>
            <a:ext cx="9390888" cy="3108543"/>
          </a:xfrm>
          <a:prstGeom prst="rect">
            <a:avLst/>
          </a:prstGeom>
          <a:noFill/>
        </p:spPr>
        <p:txBody>
          <a:bodyPr wrap="square" rtlCol="0">
            <a:spAutoFit/>
          </a:bodyPr>
          <a:lstStyle/>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CHPEM is based on a </a:t>
            </a:r>
            <a:r>
              <a:rPr lang="en-US" sz="2800" b="1" u="sng" dirty="0">
                <a:solidFill>
                  <a:schemeClr val="bg1"/>
                </a:solidFill>
                <a:latin typeface="Calibri" panose="020F0502020204030204" pitchFamily="34" charset="0"/>
                <a:ea typeface="Calibri" panose="020F0502020204030204" pitchFamily="34" charset="0"/>
                <a:cs typeface="Calibri" panose="020F0502020204030204" pitchFamily="34" charset="0"/>
              </a:rPr>
              <a:t>positive</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complex, nuanced, </a:t>
            </a:r>
            <a:r>
              <a:rPr lang="en-US" sz="2800" b="1" u="sng" dirty="0">
                <a:solidFill>
                  <a:schemeClr val="bg1"/>
                </a:solidFill>
                <a:latin typeface="Calibri" panose="020F0502020204030204" pitchFamily="34" charset="0"/>
                <a:ea typeface="Calibri" panose="020F0502020204030204" pitchFamily="34" charset="0"/>
                <a:cs typeface="Calibri" panose="020F0502020204030204" pitchFamily="34" charset="0"/>
              </a:rPr>
              <a:t>pro-human</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view of human nature.  While acknowledging that </a:t>
            </a:r>
            <a:r>
              <a:rPr lang="en-US" sz="2800" b="1" u="sng" dirty="0">
                <a:solidFill>
                  <a:schemeClr val="bg1"/>
                </a:solidFill>
                <a:latin typeface="Calibri" panose="020F0502020204030204" pitchFamily="34" charset="0"/>
                <a:ea typeface="Calibri" panose="020F0502020204030204" pitchFamily="34" charset="0"/>
                <a:cs typeface="Calibri" panose="020F0502020204030204" pitchFamily="34" charset="0"/>
              </a:rPr>
              <a:t>all</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of us have both </a:t>
            </a:r>
            <a:r>
              <a:rPr lang="en-US" sz="2800" b="1" u="sng" dirty="0">
                <a:solidFill>
                  <a:schemeClr val="bg1"/>
                </a:solidFill>
                <a:latin typeface="Calibri" panose="020F0502020204030204" pitchFamily="34" charset="0"/>
                <a:ea typeface="Calibri" panose="020F0502020204030204" pitchFamily="34" charset="0"/>
                <a:cs typeface="Calibri" panose="020F0502020204030204" pitchFamily="34" charset="0"/>
              </a:rPr>
              <a:t>altruistic</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and </a:t>
            </a:r>
            <a:r>
              <a:rPr lang="en-US" sz="2800" b="1" u="sng" dirty="0">
                <a:solidFill>
                  <a:schemeClr val="bg1"/>
                </a:solidFill>
                <a:latin typeface="Calibri" panose="020F0502020204030204" pitchFamily="34" charset="0"/>
                <a:ea typeface="Calibri" panose="020F0502020204030204" pitchFamily="34" charset="0"/>
                <a:cs typeface="Calibri" panose="020F0502020204030204" pitchFamily="34" charset="0"/>
              </a:rPr>
              <a:t>non-altruistic</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behavioral capacities within our individual human natures, the CHPEM seeks to emphasize and upregulate expression of the altruistic rather than the non-altruistic capacities.</a:t>
            </a:r>
          </a:p>
        </p:txBody>
      </p:sp>
      <p:sp>
        <p:nvSpPr>
          <p:cNvPr id="3" name="TextBox 2">
            <a:extLst>
              <a:ext uri="{FF2B5EF4-FFF2-40B4-BE49-F238E27FC236}">
                <a16:creationId xmlns:a16="http://schemas.microsoft.com/office/drawing/2014/main" id="{AAD089A9-4D03-F3B3-1C6D-15D9C6053DE1}"/>
              </a:ext>
            </a:extLst>
          </p:cNvPr>
          <p:cNvSpPr txBox="1"/>
          <p:nvPr/>
        </p:nvSpPr>
        <p:spPr>
          <a:xfrm>
            <a:off x="3227832" y="475488"/>
            <a:ext cx="5248656" cy="646331"/>
          </a:xfrm>
          <a:prstGeom prst="rect">
            <a:avLst/>
          </a:prstGeom>
          <a:noFill/>
        </p:spPr>
        <p:txBody>
          <a:bodyPr wrap="square" rtlCol="0">
            <a:spAutoFit/>
          </a:bodyPr>
          <a:lstStyle/>
          <a:p>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Regarding Human Nature</a:t>
            </a:r>
          </a:p>
        </p:txBody>
      </p:sp>
    </p:spTree>
    <p:extLst>
      <p:ext uri="{BB962C8B-B14F-4D97-AF65-F5344CB8AC3E}">
        <p14:creationId xmlns:p14="http://schemas.microsoft.com/office/powerpoint/2010/main" val="3359212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567AC8-80F1-5B7C-FF0E-EC2F255C7C09}"/>
              </a:ext>
            </a:extLst>
          </p:cNvPr>
          <p:cNvSpPr txBox="1"/>
          <p:nvPr/>
        </p:nvSpPr>
        <p:spPr>
          <a:xfrm>
            <a:off x="1087120" y="1057194"/>
            <a:ext cx="10232136" cy="6124754"/>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corporate capitalist economic model espouses a </a:t>
            </a:r>
            <a:r>
              <a:rPr lang="en-US" sz="2800" b="1" u="sng" dirty="0">
                <a:solidFill>
                  <a:schemeClr val="bg1"/>
                </a:solidFill>
                <a:latin typeface="Calibri" panose="020F0502020204030204" pitchFamily="34" charset="0"/>
                <a:ea typeface="Calibri" panose="020F0502020204030204" pitchFamily="34" charset="0"/>
                <a:cs typeface="Calibri" panose="020F0502020204030204" pitchFamily="34" charset="0"/>
              </a:rPr>
              <a:t>negative</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simplistic, incomplete view of Human Nature---one that emphasizes the non-altruistic capacities of our human nature and inevitably upregulates expression of those capacities.  </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While the CHPEM encourages faith in </a:t>
            </a:r>
            <a:r>
              <a:rPr lang="en-US" sz="2800" b="1" u="sng" dirty="0">
                <a:solidFill>
                  <a:schemeClr val="bg1"/>
                </a:solidFill>
                <a:latin typeface="Calibri" panose="020F0502020204030204" pitchFamily="34" charset="0"/>
                <a:ea typeface="Calibri" panose="020F0502020204030204" pitchFamily="34" charset="0"/>
                <a:cs typeface="Calibri" panose="020F0502020204030204" pitchFamily="34" charset="0"/>
              </a:rPr>
              <a:t>Human Goodness</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the capitalist model discourages faith in Human Goodness and gives the message that human beings are primarily selfish and rather hopelessly so.  The capitalist view of Human Nature is rather </a:t>
            </a:r>
            <a:r>
              <a:rPr lang="en-US" sz="2800" b="1" u="sng" dirty="0">
                <a:solidFill>
                  <a:schemeClr val="bg1"/>
                </a:solidFill>
                <a:latin typeface="Calibri" panose="020F0502020204030204" pitchFamily="34" charset="0"/>
                <a:ea typeface="Calibri" panose="020F0502020204030204" pitchFamily="34" charset="0"/>
                <a:cs typeface="Calibri" panose="020F0502020204030204" pitchFamily="34" charset="0"/>
              </a:rPr>
              <a:t>anti-human</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It claims that, by nature, we “</a:t>
            </a:r>
            <a:r>
              <a:rPr lang="en-US" sz="2800" b="1" u="sng" dirty="0">
                <a:solidFill>
                  <a:schemeClr val="bg1"/>
                </a:solidFill>
                <a:latin typeface="Calibri" panose="020F0502020204030204" pitchFamily="34" charset="0"/>
                <a:ea typeface="Calibri" panose="020F0502020204030204" pitchFamily="34" charset="0"/>
                <a:cs typeface="Calibri" panose="020F0502020204030204" pitchFamily="34" charset="0"/>
              </a:rPr>
              <a:t>are not good enough</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to successfully practice any alternative to capitalism, and only disaster will result if we try.</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D6E8712-A192-D1A2-ED9A-8D7CFC298365}"/>
              </a:ext>
            </a:extLst>
          </p:cNvPr>
          <p:cNvSpPr txBox="1"/>
          <p:nvPr/>
        </p:nvSpPr>
        <p:spPr>
          <a:xfrm>
            <a:off x="3499104" y="254506"/>
            <a:ext cx="5193792" cy="646331"/>
          </a:xfrm>
          <a:prstGeom prst="rect">
            <a:avLst/>
          </a:prstGeom>
          <a:noFill/>
        </p:spPr>
        <p:txBody>
          <a:bodyPr wrap="square" rtlCol="0">
            <a:spAutoFit/>
          </a:bodyPr>
          <a:lstStyle/>
          <a:p>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Regarding Human Nature</a:t>
            </a:r>
          </a:p>
        </p:txBody>
      </p:sp>
    </p:spTree>
    <p:extLst>
      <p:ext uri="{BB962C8B-B14F-4D97-AF65-F5344CB8AC3E}">
        <p14:creationId xmlns:p14="http://schemas.microsoft.com/office/powerpoint/2010/main" val="2132480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59C97E-BA69-A50A-44AC-2DF872130C90}"/>
              </a:ext>
            </a:extLst>
          </p:cNvPr>
          <p:cNvSpPr txBox="1"/>
          <p:nvPr/>
        </p:nvSpPr>
        <p:spPr>
          <a:xfrm>
            <a:off x="3200400" y="502920"/>
            <a:ext cx="5961888" cy="646331"/>
          </a:xfrm>
          <a:prstGeom prst="rect">
            <a:avLst/>
          </a:prstGeom>
          <a:noFill/>
        </p:spPr>
        <p:txBody>
          <a:bodyPr wrap="square" rtlCol="0">
            <a:spAutoFit/>
          </a:bodyPr>
          <a:lstStyle/>
          <a:p>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Regarding Human Nature</a:t>
            </a:r>
          </a:p>
        </p:txBody>
      </p:sp>
      <p:sp>
        <p:nvSpPr>
          <p:cNvPr id="3" name="TextBox 2">
            <a:extLst>
              <a:ext uri="{FF2B5EF4-FFF2-40B4-BE49-F238E27FC236}">
                <a16:creationId xmlns:a16="http://schemas.microsoft.com/office/drawing/2014/main" id="{115D960A-D2BB-5637-A771-A23CD53F4D7B}"/>
              </a:ext>
            </a:extLst>
          </p:cNvPr>
          <p:cNvSpPr txBox="1"/>
          <p:nvPr/>
        </p:nvSpPr>
        <p:spPr>
          <a:xfrm>
            <a:off x="1600200" y="1590937"/>
            <a:ext cx="8778240" cy="2246769"/>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While the CHPEM emphasizes that the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social milieu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can upregulate or downregulate expression of given capacities of our human nature, the capitalist model largely ignores the effect of the social milieu on expression of the various capacities of our Human Nature.</a:t>
            </a:r>
          </a:p>
        </p:txBody>
      </p:sp>
      <p:sp>
        <p:nvSpPr>
          <p:cNvPr id="4" name="TextBox 3">
            <a:extLst>
              <a:ext uri="{FF2B5EF4-FFF2-40B4-BE49-F238E27FC236}">
                <a16:creationId xmlns:a16="http://schemas.microsoft.com/office/drawing/2014/main" id="{C52E05B5-62BA-5821-E00D-1DA9AAA21CF1}"/>
              </a:ext>
            </a:extLst>
          </p:cNvPr>
          <p:cNvSpPr txBox="1"/>
          <p:nvPr/>
        </p:nvSpPr>
        <p:spPr>
          <a:xfrm>
            <a:off x="1037844" y="4279392"/>
            <a:ext cx="10396728" cy="1384995"/>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These contrasting views of Human Nature are at the heart of what is problematic about the capitalist model and what is helpful and healthy about the CHPEM.  </a:t>
            </a:r>
          </a:p>
        </p:txBody>
      </p:sp>
    </p:spTree>
    <p:extLst>
      <p:ext uri="{BB962C8B-B14F-4D97-AF65-F5344CB8AC3E}">
        <p14:creationId xmlns:p14="http://schemas.microsoft.com/office/powerpoint/2010/main" val="3308466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4A9C9-5C13-A5BC-A5D6-E8B89F5A5E2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D088B2C-68DB-0F19-4898-AC6A397B8CED}"/>
              </a:ext>
            </a:extLst>
          </p:cNvPr>
          <p:cNvSpPr txBox="1"/>
          <p:nvPr/>
        </p:nvSpPr>
        <p:spPr>
          <a:xfrm>
            <a:off x="568452" y="1060704"/>
            <a:ext cx="11055096" cy="8956298"/>
          </a:xfrm>
          <a:prstGeom prst="rect">
            <a:avLst/>
          </a:prstGeom>
          <a:noFill/>
        </p:spPr>
        <p:txBody>
          <a:bodyPr wrap="square" rtlCol="0">
            <a:spAutoFit/>
          </a:bodyPr>
          <a:lstStyle/>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Overview of the Course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Social Beauty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Children’s Hospital Public Economy Model (CHPEM)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Hugoist Social and Economic Model: The Social, Moral, Economic, and Political Philosophy of Victor Hugo</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Foundational Set of Social Understandings Upon Which the CHPEM is based: Comparison with the Social Understandings Upon Which Capitalism is based</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Human Nature</a:t>
            </a:r>
          </a:p>
          <a:p>
            <a:pPr marL="457200" indent="-457200">
              <a:buFont typeface="+mj-lt"/>
              <a:buAutoNum type="arabicPeriod"/>
            </a:pP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Leadership </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Moral Incentive vs. Monetary Incentive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Competition</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“Most Precious Freedom”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Application of the CHPEM to a General Economy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Difference Between the CHPEM, State Socialism, Democratic Socialism, Social Democracy, and Communism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Collaborative International Network of Unique Independent, Creative, Self-Determined, Self-Reliant, Democratic, CHPEM-inspired, National Public Economies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Social Clinician and the Social Clinic</a:t>
            </a:r>
          </a:p>
        </p:txBody>
      </p:sp>
      <p:sp>
        <p:nvSpPr>
          <p:cNvPr id="3" name="TextBox 2">
            <a:extLst>
              <a:ext uri="{FF2B5EF4-FFF2-40B4-BE49-F238E27FC236}">
                <a16:creationId xmlns:a16="http://schemas.microsoft.com/office/drawing/2014/main" id="{CB430A12-B494-4D56-5208-048507ABB49B}"/>
              </a:ext>
            </a:extLst>
          </p:cNvPr>
          <p:cNvSpPr txBox="1"/>
          <p:nvPr/>
        </p:nvSpPr>
        <p:spPr>
          <a:xfrm>
            <a:off x="1988035" y="310896"/>
            <a:ext cx="8811029"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List of the Presentations Provided in this Course:</a:t>
            </a:r>
          </a:p>
        </p:txBody>
      </p:sp>
      <p:cxnSp>
        <p:nvCxnSpPr>
          <p:cNvPr id="5" name="Straight Connector 4">
            <a:extLst>
              <a:ext uri="{FF2B5EF4-FFF2-40B4-BE49-F238E27FC236}">
                <a16:creationId xmlns:a16="http://schemas.microsoft.com/office/drawing/2014/main" id="{74781AB8-2443-2F66-C947-9A9056814B42}"/>
              </a:ext>
            </a:extLst>
          </p:cNvPr>
          <p:cNvCxnSpPr/>
          <p:nvPr/>
        </p:nvCxnSpPr>
        <p:spPr>
          <a:xfrm>
            <a:off x="2240280" y="895671"/>
            <a:ext cx="790956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979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5C29FC-A5C7-4731-F949-C69EFC73ACBE}"/>
              </a:ext>
            </a:extLst>
          </p:cNvPr>
          <p:cNvSpPr txBox="1"/>
          <p:nvPr/>
        </p:nvSpPr>
        <p:spPr>
          <a:xfrm>
            <a:off x="292608" y="438912"/>
            <a:ext cx="11247120" cy="1200329"/>
          </a:xfrm>
          <a:prstGeom prst="rect">
            <a:avLst/>
          </a:prstGeom>
          <a:noFill/>
        </p:spPr>
        <p:txBody>
          <a:bodyPr wrap="square" rtlCol="0">
            <a:spAutoFit/>
          </a:bodyPr>
          <a:lstStyle/>
          <a:p>
            <a:pPr algn="ctr"/>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Regarding Leadership and Kind Social Arrangements vs. Mean Social Arrangements</a:t>
            </a:r>
          </a:p>
        </p:txBody>
      </p:sp>
      <p:sp>
        <p:nvSpPr>
          <p:cNvPr id="3" name="TextBox 2">
            <a:extLst>
              <a:ext uri="{FF2B5EF4-FFF2-40B4-BE49-F238E27FC236}">
                <a16:creationId xmlns:a16="http://schemas.microsoft.com/office/drawing/2014/main" id="{7F26C01B-6023-2F80-29C6-4C86CF44A1F4}"/>
              </a:ext>
            </a:extLst>
          </p:cNvPr>
          <p:cNvSpPr txBox="1"/>
          <p:nvPr/>
        </p:nvSpPr>
        <p:spPr>
          <a:xfrm>
            <a:off x="896112" y="2311610"/>
            <a:ext cx="10863072" cy="3108543"/>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With the CHPEM, positions of leadership are populated with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“natural altruistic leaders,”</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meaning individuals who are naturally inclined, easily able, and greatly prefer to express the kind, altruistic capacities of our human nature and do so in exemplary fashion.  These natural altruistic leaders are among the kindest, most competent, and least corruptible among us. That is why they are asked to lead.  Such leaders create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Kind Social Arrangements</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that, in turn, lead to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Social Beauty</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24624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8961E1-5077-92FA-F3F5-A9B91039ADF3}"/>
              </a:ext>
            </a:extLst>
          </p:cNvPr>
          <p:cNvSpPr txBox="1"/>
          <p:nvPr/>
        </p:nvSpPr>
        <p:spPr>
          <a:xfrm>
            <a:off x="4800600" y="301752"/>
            <a:ext cx="3721608" cy="646331"/>
          </a:xfrm>
          <a:prstGeom prst="rect">
            <a:avLst/>
          </a:prstGeom>
          <a:noFill/>
        </p:spPr>
        <p:txBody>
          <a:bodyPr wrap="square" rtlCol="0">
            <a:spAutoFit/>
          </a:bodyPr>
          <a:lstStyle/>
          <a:p>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Leadership</a:t>
            </a:r>
          </a:p>
        </p:txBody>
      </p:sp>
      <p:sp>
        <p:nvSpPr>
          <p:cNvPr id="3" name="TextBox 2">
            <a:extLst>
              <a:ext uri="{FF2B5EF4-FFF2-40B4-BE49-F238E27FC236}">
                <a16:creationId xmlns:a16="http://schemas.microsoft.com/office/drawing/2014/main" id="{05CAD1A0-5640-02AE-E21B-0BB2028B105D}"/>
              </a:ext>
            </a:extLst>
          </p:cNvPr>
          <p:cNvSpPr txBox="1"/>
          <p:nvPr/>
        </p:nvSpPr>
        <p:spPr>
          <a:xfrm>
            <a:off x="855677" y="1481328"/>
            <a:ext cx="10327435" cy="4401205"/>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In contrast, positions of leadership in a corporate capitalist economy are deliberately populated with individuals who are deemed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most likely to benefit the bottom line of corporations</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These tend to be individuals who have enthusiastically embraced the flawed social understandings upon which capitalism is based and are particularly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inclined, willing, and able to upregulate expression of the non-altruistic behavioral capacities that create wealth</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Such individuals tend to create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Mean Social Arrangements</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that, in turn, lead to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Social Atrocity</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2704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89B763-0826-D82A-5F84-D80FCB099D36}"/>
              </a:ext>
            </a:extLst>
          </p:cNvPr>
          <p:cNvSpPr txBox="1"/>
          <p:nvPr/>
        </p:nvSpPr>
        <p:spPr>
          <a:xfrm>
            <a:off x="2167128" y="228600"/>
            <a:ext cx="8293608"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Examples of Mean Social Arrangements</a:t>
            </a:r>
          </a:p>
        </p:txBody>
      </p:sp>
      <p:sp>
        <p:nvSpPr>
          <p:cNvPr id="4" name="TextBox 3">
            <a:extLst>
              <a:ext uri="{FF2B5EF4-FFF2-40B4-BE49-F238E27FC236}">
                <a16:creationId xmlns:a16="http://schemas.microsoft.com/office/drawing/2014/main" id="{6BDB9D2D-26D0-BFE7-DE15-0296378C0FF6}"/>
              </a:ext>
            </a:extLst>
          </p:cNvPr>
          <p:cNvSpPr txBox="1"/>
          <p:nvPr/>
        </p:nvSpPr>
        <p:spPr>
          <a:xfrm>
            <a:off x="1444752" y="1243584"/>
            <a:ext cx="9153144" cy="4893647"/>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When a </a:t>
            </a:r>
            <a:r>
              <a:rPr lang="en-US" sz="2400" b="1" u="sng" dirty="0">
                <a:solidFill>
                  <a:schemeClr val="bg1"/>
                </a:solidFill>
                <a:latin typeface="Calibri" panose="020F0502020204030204" pitchFamily="34" charset="0"/>
                <a:ea typeface="Calibri" panose="020F0502020204030204" pitchFamily="34" charset="0"/>
                <a:cs typeface="Calibri" panose="020F0502020204030204" pitchFamily="34" charset="0"/>
              </a:rPr>
              <a:t>US mining corporation</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works with the </a:t>
            </a:r>
            <a:r>
              <a:rPr lang="en-US" sz="2400" b="1" u="sng" dirty="0">
                <a:solidFill>
                  <a:schemeClr val="bg1"/>
                </a:solidFill>
                <a:latin typeface="Calibri" panose="020F0502020204030204" pitchFamily="34" charset="0"/>
                <a:ea typeface="Calibri" panose="020F0502020204030204" pitchFamily="34" charset="0"/>
                <a:cs typeface="Calibri" panose="020F0502020204030204" pitchFamily="34" charset="0"/>
              </a:rPr>
              <a:t>US government </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to </a:t>
            </a:r>
            <a:r>
              <a:rPr lang="en-US" sz="2400" b="1" u="sng" dirty="0">
                <a:solidFill>
                  <a:srgbClr val="FFFF00"/>
                </a:solidFill>
                <a:latin typeface="Calibri" panose="020F0502020204030204" pitchFamily="34" charset="0"/>
                <a:ea typeface="Calibri" panose="020F0502020204030204" pitchFamily="34" charset="0"/>
                <a:cs typeface="Calibri" panose="020F0502020204030204" pitchFamily="34" charset="0"/>
              </a:rPr>
              <a:t>arrange</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for a preferred </a:t>
            </a:r>
            <a:r>
              <a:rPr lang="en-US" sz="2400" b="1" u="sng" dirty="0">
                <a:solidFill>
                  <a:schemeClr val="bg1"/>
                </a:solidFill>
                <a:latin typeface="Calibri" panose="020F0502020204030204" pitchFamily="34" charset="0"/>
                <a:ea typeface="Calibri" panose="020F0502020204030204" pitchFamily="34" charset="0"/>
                <a:cs typeface="Calibri" panose="020F0502020204030204" pitchFamily="34" charset="0"/>
              </a:rPr>
              <a:t>corrupt pro-American individual</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in a natural resources-rich foreign country to become the President of that country, and that President, who was not truly democratically elected, then </a:t>
            </a:r>
            <a:r>
              <a:rPr lang="en-US" sz="2400" b="1" u="sng" dirty="0">
                <a:solidFill>
                  <a:srgbClr val="FFFF00"/>
                </a:solidFill>
                <a:latin typeface="Calibri" panose="020F0502020204030204" pitchFamily="34" charset="0"/>
                <a:ea typeface="Calibri" panose="020F0502020204030204" pitchFamily="34" charset="0"/>
                <a:cs typeface="Calibri" panose="020F0502020204030204" pitchFamily="34" charset="0"/>
              </a:rPr>
              <a:t>arranges</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for the US government and the US mining corporation to have full profitable access to those natural resources and turns a blind eye to the </a:t>
            </a:r>
            <a:r>
              <a:rPr lang="en-US" sz="2400" b="1" u="sng" dirty="0">
                <a:solidFill>
                  <a:schemeClr val="bg1"/>
                </a:solidFill>
                <a:latin typeface="Calibri" panose="020F0502020204030204" pitchFamily="34" charset="0"/>
                <a:ea typeface="Calibri" panose="020F0502020204030204" pitchFamily="34" charset="0"/>
                <a:cs typeface="Calibri" panose="020F0502020204030204" pitchFamily="34" charset="0"/>
              </a:rPr>
              <a:t>exploitation of child labor</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to do dangerous mining work, and that President personally receives millions of dollars for collaborating with the US and </a:t>
            </a:r>
            <a:r>
              <a:rPr lang="en-US" sz="2400" b="1" u="sng" dirty="0">
                <a:solidFill>
                  <a:srgbClr val="FFFF00"/>
                </a:solidFill>
                <a:latin typeface="Calibri" panose="020F0502020204030204" pitchFamily="34" charset="0"/>
                <a:ea typeface="Calibri" panose="020F0502020204030204" pitchFamily="34" charset="0"/>
                <a:cs typeface="Calibri" panose="020F0502020204030204" pitchFamily="34" charset="0"/>
              </a:rPr>
              <a:t>arranges</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to have so little of the mining profits placed in that country’s treasury that the people of that country remain poor, miserable, and without adequate healthcare, education, or other social services---those are </a:t>
            </a: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Mean Social Arrangements</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and those are </a:t>
            </a: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Social Atrocities</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32004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7C38BA-DC2B-828B-C8B0-611E1F9A4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4821" y="210312"/>
            <a:ext cx="5901754" cy="6437376"/>
          </a:xfrm>
          <a:prstGeom prst="rect">
            <a:avLst/>
          </a:prstGeom>
        </p:spPr>
      </p:pic>
      <p:sp>
        <p:nvSpPr>
          <p:cNvPr id="4" name="TextBox 3">
            <a:extLst>
              <a:ext uri="{FF2B5EF4-FFF2-40B4-BE49-F238E27FC236}">
                <a16:creationId xmlns:a16="http://schemas.microsoft.com/office/drawing/2014/main" id="{6E8E9656-7C50-064C-CE15-C8EF8B2049FE}"/>
              </a:ext>
            </a:extLst>
          </p:cNvPr>
          <p:cNvSpPr txBox="1"/>
          <p:nvPr/>
        </p:nvSpPr>
        <p:spPr>
          <a:xfrm>
            <a:off x="228600" y="347472"/>
            <a:ext cx="4151376" cy="6124754"/>
          </a:xfrm>
          <a:prstGeom prst="rect">
            <a:avLst/>
          </a:prstGeom>
          <a:noFill/>
        </p:spPr>
        <p:txBody>
          <a:bodyPr wrap="square" rtlCol="0">
            <a:spAutoFit/>
          </a:bodyPr>
          <a:lstStyle/>
          <a:p>
            <a:pPr algn="ct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Child laborers inside a cobalt mine in the Congo</a:t>
            </a:r>
          </a:p>
          <a:p>
            <a:pPr algn="ctr"/>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algn="ctr"/>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Cobalt  is an essential ingredient of lithium-ion batteries that power </a:t>
            </a:r>
          </a:p>
          <a:p>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I-Phones, laptops, electric vehicles, electric bicycles, large AI Data Centers, large-scale energy storage systems, etc..</a:t>
            </a:r>
          </a:p>
          <a:p>
            <a:endPar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Cobalt is in huge demand!</a:t>
            </a:r>
          </a:p>
        </p:txBody>
      </p:sp>
    </p:spTree>
    <p:extLst>
      <p:ext uri="{BB962C8B-B14F-4D97-AF65-F5344CB8AC3E}">
        <p14:creationId xmlns:p14="http://schemas.microsoft.com/office/powerpoint/2010/main" val="179883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E3F15-85D8-E30E-A15D-678FDD5D9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113" y="265176"/>
            <a:ext cx="8636546" cy="6300216"/>
          </a:xfrm>
          <a:prstGeom prst="rect">
            <a:avLst/>
          </a:prstGeom>
        </p:spPr>
      </p:pic>
      <p:sp>
        <p:nvSpPr>
          <p:cNvPr id="4" name="TextBox 3">
            <a:extLst>
              <a:ext uri="{FF2B5EF4-FFF2-40B4-BE49-F238E27FC236}">
                <a16:creationId xmlns:a16="http://schemas.microsoft.com/office/drawing/2014/main" id="{4F7AD010-06E5-F855-CE95-CBA4125D6E90}"/>
              </a:ext>
            </a:extLst>
          </p:cNvPr>
          <p:cNvSpPr txBox="1"/>
          <p:nvPr/>
        </p:nvSpPr>
        <p:spPr>
          <a:xfrm>
            <a:off x="128016" y="1143000"/>
            <a:ext cx="2706624" cy="3539430"/>
          </a:xfrm>
          <a:prstGeom prst="rect">
            <a:avLst/>
          </a:prstGeom>
          <a:noFill/>
        </p:spPr>
        <p:txBody>
          <a:bodyPr wrap="square" rtlCol="0">
            <a:spAutoFit/>
          </a:bodyPr>
          <a:lstStyle/>
          <a:p>
            <a:pPr algn="ct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Children sifting through rock rubble to find and sort cobalt-rich rocks, which are then washed in nearby pools of muddy water </a:t>
            </a:r>
          </a:p>
        </p:txBody>
      </p:sp>
    </p:spTree>
    <p:extLst>
      <p:ext uri="{BB962C8B-B14F-4D97-AF65-F5344CB8AC3E}">
        <p14:creationId xmlns:p14="http://schemas.microsoft.com/office/powerpoint/2010/main" val="3782755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7B132-2318-1FFE-3756-3F54AD76A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592" y="327002"/>
            <a:ext cx="4773168" cy="6370678"/>
          </a:xfrm>
          <a:prstGeom prst="rect">
            <a:avLst/>
          </a:prstGeom>
        </p:spPr>
      </p:pic>
      <p:sp>
        <p:nvSpPr>
          <p:cNvPr id="2" name="TextBox 1">
            <a:extLst>
              <a:ext uri="{FF2B5EF4-FFF2-40B4-BE49-F238E27FC236}">
                <a16:creationId xmlns:a16="http://schemas.microsoft.com/office/drawing/2014/main" id="{A66BC7F9-0607-64FE-0B50-99625B7BBAEA}"/>
              </a:ext>
            </a:extLst>
          </p:cNvPr>
          <p:cNvSpPr txBox="1"/>
          <p:nvPr/>
        </p:nvSpPr>
        <p:spPr>
          <a:xfrm>
            <a:off x="969264" y="2044005"/>
            <a:ext cx="3785616" cy="1384995"/>
          </a:xfrm>
          <a:prstGeom prst="rect">
            <a:avLst/>
          </a:prstGeom>
          <a:noFill/>
        </p:spPr>
        <p:txBody>
          <a:bodyPr wrap="square" rtlCol="0">
            <a:spAutoFit/>
          </a:bodyPr>
          <a:lstStyle/>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Children washing cobalt-rich rubble rocks in pools of muddy water</a:t>
            </a:r>
          </a:p>
        </p:txBody>
      </p:sp>
    </p:spTree>
    <p:extLst>
      <p:ext uri="{BB962C8B-B14F-4D97-AF65-F5344CB8AC3E}">
        <p14:creationId xmlns:p14="http://schemas.microsoft.com/office/powerpoint/2010/main" val="322838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BB022C-700F-979B-EE5A-C66F76E41C6C}"/>
              </a:ext>
            </a:extLst>
          </p:cNvPr>
          <p:cNvSpPr txBox="1"/>
          <p:nvPr/>
        </p:nvSpPr>
        <p:spPr>
          <a:xfrm>
            <a:off x="2615184" y="283464"/>
            <a:ext cx="6309360" cy="646331"/>
          </a:xfrm>
          <a:prstGeom prst="rect">
            <a:avLst/>
          </a:prstGeom>
          <a:noFill/>
        </p:spPr>
        <p:txBody>
          <a:bodyPr wrap="square" rtlCol="0">
            <a:spAutoFit/>
          </a:bodyPr>
          <a:lstStyle/>
          <a:p>
            <a:pPr algn="ctr"/>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Sowing Seeds of Social Beauty</a:t>
            </a:r>
          </a:p>
        </p:txBody>
      </p:sp>
      <p:cxnSp>
        <p:nvCxnSpPr>
          <p:cNvPr id="4" name="Straight Connector 3">
            <a:extLst>
              <a:ext uri="{FF2B5EF4-FFF2-40B4-BE49-F238E27FC236}">
                <a16:creationId xmlns:a16="http://schemas.microsoft.com/office/drawing/2014/main" id="{C3EF5FE2-0D40-75CB-2658-C41291EA806E}"/>
              </a:ext>
            </a:extLst>
          </p:cNvPr>
          <p:cNvCxnSpPr>
            <a:cxnSpLocks/>
          </p:cNvCxnSpPr>
          <p:nvPr/>
        </p:nvCxnSpPr>
        <p:spPr>
          <a:xfrm flipV="1">
            <a:off x="3840480" y="1630531"/>
            <a:ext cx="3803904" cy="1160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4EFD1B3B-152D-2F3D-2509-BBA8BA68C02E}"/>
              </a:ext>
            </a:extLst>
          </p:cNvPr>
          <p:cNvSpPr txBox="1"/>
          <p:nvPr/>
        </p:nvSpPr>
        <p:spPr>
          <a:xfrm>
            <a:off x="640080" y="2148840"/>
            <a:ext cx="11329416" cy="3539430"/>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Tell the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Untold Story of the Children’s Hospital Public Economy </a:t>
            </a:r>
          </a:p>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Model (CHPEM)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or the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Children’s Hospital Model</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for short:</a:t>
            </a:r>
          </a:p>
          <a:p>
            <a:pPr marL="1371600" lvl="2"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Explain how it profoundly differs from the corporate capitalist economic model.</a:t>
            </a:r>
          </a:p>
          <a:p>
            <a:pPr marL="1371600" lvl="2"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Explain why it deserves consideration as an alternative to the  corporate capitalist model—particularly in Healthcare, but also in the general economy.</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B076034A-9543-5BCC-4A57-D621E3215DDB}"/>
              </a:ext>
            </a:extLst>
          </p:cNvPr>
          <p:cNvSpPr txBox="1"/>
          <p:nvPr/>
        </p:nvSpPr>
        <p:spPr>
          <a:xfrm>
            <a:off x="3712464" y="1045756"/>
            <a:ext cx="4114800" cy="584775"/>
          </a:xfrm>
          <a:prstGeom prst="rect">
            <a:avLst/>
          </a:prstGeom>
          <a:noFill/>
        </p:spPr>
        <p:txBody>
          <a:bodyPr wrap="square" rtlCol="0">
            <a:spAutoFit/>
          </a:bodyPr>
          <a:lstStyle/>
          <a:p>
            <a:r>
              <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rPr>
              <a:t>Purposes of the Course</a:t>
            </a:r>
          </a:p>
        </p:txBody>
      </p:sp>
    </p:spTree>
    <p:extLst>
      <p:ext uri="{BB962C8B-B14F-4D97-AF65-F5344CB8AC3E}">
        <p14:creationId xmlns:p14="http://schemas.microsoft.com/office/powerpoint/2010/main" val="3242825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3FE4FE-DDF9-8B46-8218-C96CE40F4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5776" y="122082"/>
            <a:ext cx="4782312" cy="6613835"/>
          </a:xfrm>
          <a:prstGeom prst="rect">
            <a:avLst/>
          </a:prstGeom>
        </p:spPr>
      </p:pic>
      <p:sp>
        <p:nvSpPr>
          <p:cNvPr id="5" name="TextBox 4">
            <a:extLst>
              <a:ext uri="{FF2B5EF4-FFF2-40B4-BE49-F238E27FC236}">
                <a16:creationId xmlns:a16="http://schemas.microsoft.com/office/drawing/2014/main" id="{F70CE91F-2E56-9DA7-6251-F06AA425236B}"/>
              </a:ext>
            </a:extLst>
          </p:cNvPr>
          <p:cNvSpPr txBox="1"/>
          <p:nvPr/>
        </p:nvSpPr>
        <p:spPr>
          <a:xfrm>
            <a:off x="1033272" y="1271016"/>
            <a:ext cx="3291840" cy="1384995"/>
          </a:xfrm>
          <a:prstGeom prst="rect">
            <a:avLst/>
          </a:prstGeom>
          <a:noFill/>
        </p:spPr>
        <p:txBody>
          <a:bodyPr wrap="square" rtlCol="0">
            <a:spAutoFit/>
          </a:bodyPr>
          <a:lstStyle/>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A child being loaded up with a sack of cobalt-rich rocks.  </a:t>
            </a:r>
          </a:p>
        </p:txBody>
      </p:sp>
    </p:spTree>
    <p:extLst>
      <p:ext uri="{BB962C8B-B14F-4D97-AF65-F5344CB8AC3E}">
        <p14:creationId xmlns:p14="http://schemas.microsoft.com/office/powerpoint/2010/main" val="32637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C39B6-5927-1D32-C867-D173BEEDA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5124" y="123793"/>
            <a:ext cx="3538727" cy="6610413"/>
          </a:xfrm>
          <a:prstGeom prst="rect">
            <a:avLst/>
          </a:prstGeom>
        </p:spPr>
      </p:pic>
      <p:sp>
        <p:nvSpPr>
          <p:cNvPr id="4" name="TextBox 3">
            <a:extLst>
              <a:ext uri="{FF2B5EF4-FFF2-40B4-BE49-F238E27FC236}">
                <a16:creationId xmlns:a16="http://schemas.microsoft.com/office/drawing/2014/main" id="{79D3C4B7-3299-7D1B-14F9-73F5E95744B8}"/>
              </a:ext>
            </a:extLst>
          </p:cNvPr>
          <p:cNvSpPr txBox="1"/>
          <p:nvPr/>
        </p:nvSpPr>
        <p:spPr>
          <a:xfrm>
            <a:off x="749808" y="334940"/>
            <a:ext cx="4224528" cy="954107"/>
          </a:xfrm>
          <a:prstGeom prst="rect">
            <a:avLst/>
          </a:prstGeom>
          <a:noFill/>
        </p:spPr>
        <p:txBody>
          <a:bodyPr wrap="square" rtlCol="0">
            <a:spAutoFit/>
          </a:bodyPr>
          <a:lstStyle/>
          <a:p>
            <a:pPr algn="ct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The same child carrying that same sack </a:t>
            </a:r>
          </a:p>
        </p:txBody>
      </p:sp>
      <p:sp>
        <p:nvSpPr>
          <p:cNvPr id="2" name="TextBox 1">
            <a:extLst>
              <a:ext uri="{FF2B5EF4-FFF2-40B4-BE49-F238E27FC236}">
                <a16:creationId xmlns:a16="http://schemas.microsoft.com/office/drawing/2014/main" id="{ACC3FE31-7362-54D6-41D3-887530BED1B0}"/>
              </a:ext>
            </a:extLst>
          </p:cNvPr>
          <p:cNvSpPr txBox="1"/>
          <p:nvPr/>
        </p:nvSpPr>
        <p:spPr>
          <a:xfrm>
            <a:off x="749808" y="1600200"/>
            <a:ext cx="4389120" cy="4832092"/>
          </a:xfrm>
          <a:prstGeom prst="rect">
            <a:avLst/>
          </a:prstGeom>
          <a:noFill/>
        </p:spPr>
        <p:txBody>
          <a:bodyPr wrap="square" rtlCol="0">
            <a:spAutoFit/>
          </a:bodyPr>
          <a:lstStyle/>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So, when you think of the corporations that produce I-Phones, laptops, electric cars, and electric bicycles, and are involved in the promotion of large AI Data Centers and large-scale energy storage systems,</a:t>
            </a:r>
          </a:p>
          <a:p>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remember these children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and think of the cobalt mining corporations.</a:t>
            </a:r>
          </a:p>
        </p:txBody>
      </p:sp>
    </p:spTree>
    <p:extLst>
      <p:ext uri="{BB962C8B-B14F-4D97-AF65-F5344CB8AC3E}">
        <p14:creationId xmlns:p14="http://schemas.microsoft.com/office/powerpoint/2010/main" val="1397068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912FB5-8F7A-EE26-AFF1-2BDC5B2D5F2F}"/>
              </a:ext>
            </a:extLst>
          </p:cNvPr>
          <p:cNvSpPr txBox="1"/>
          <p:nvPr/>
        </p:nvSpPr>
        <p:spPr>
          <a:xfrm>
            <a:off x="2276856" y="1408176"/>
            <a:ext cx="6894576" cy="2677656"/>
          </a:xfrm>
          <a:prstGeom prst="rect">
            <a:avLst/>
          </a:prstGeom>
          <a:noFill/>
        </p:spPr>
        <p:txBody>
          <a:bodyPr wrap="square" rtlCol="0">
            <a:spAutoFit/>
          </a:bodyPr>
          <a:lstStyle/>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Moreover, when </a:t>
            </a:r>
            <a:r>
              <a:rPr lang="en-US" sz="2800" b="1" u="sng" dirty="0">
                <a:solidFill>
                  <a:srgbClr val="FFFF00"/>
                </a:solidFill>
                <a:latin typeface="Calibri" panose="020F0502020204030204" pitchFamily="34" charset="0"/>
                <a:ea typeface="Calibri" panose="020F0502020204030204" pitchFamily="34" charset="0"/>
                <a:cs typeface="Calibri" panose="020F0502020204030204" pitchFamily="34" charset="0"/>
              </a:rPr>
              <a:t>natural altruistic leaders</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in those exploited countries have resisted these Mean Social Arrangements and Social Atrocities, arrangements have been made to </a:t>
            </a:r>
            <a:r>
              <a:rPr lang="en-US" sz="2800" b="1" u="sng" dirty="0">
                <a:solidFill>
                  <a:srgbClr val="FFFF00"/>
                </a:solidFill>
                <a:latin typeface="Calibri" panose="020F0502020204030204" pitchFamily="34" charset="0"/>
                <a:ea typeface="Calibri" panose="020F0502020204030204" pitchFamily="34" charset="0"/>
                <a:cs typeface="Calibri" panose="020F0502020204030204" pitchFamily="34" charset="0"/>
              </a:rPr>
              <a:t>assassinate</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or otherwise eliminate those leaders. </a:t>
            </a:r>
          </a:p>
        </p:txBody>
      </p:sp>
    </p:spTree>
    <p:extLst>
      <p:ext uri="{BB962C8B-B14F-4D97-AF65-F5344CB8AC3E}">
        <p14:creationId xmlns:p14="http://schemas.microsoft.com/office/powerpoint/2010/main" val="801430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E85D73-0B71-D997-A9BC-A8527A3E1467}"/>
              </a:ext>
            </a:extLst>
          </p:cNvPr>
          <p:cNvSpPr txBox="1"/>
          <p:nvPr/>
        </p:nvSpPr>
        <p:spPr>
          <a:xfrm>
            <a:off x="1234440" y="1089898"/>
            <a:ext cx="9950196" cy="4678204"/>
          </a:xfrm>
          <a:prstGeom prst="rect">
            <a:avLst/>
          </a:prstGeom>
          <a:noFill/>
        </p:spPr>
        <p:txBody>
          <a:bodyPr wrap="square" rtlCol="0">
            <a:spAutoFit/>
          </a:bodyPr>
          <a:lstStyle/>
          <a:p>
            <a:r>
              <a:rPr lang="en-US" dirty="0"/>
              <a:t> </a:t>
            </a: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0"/>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1961: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Patrice Lumumba</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—Democratic Republic of the Congo</a:t>
            </a:r>
          </a:p>
          <a:p>
            <a:pPr lvl="0"/>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1963: Sylvanus Olympio—Togo</a:t>
            </a:r>
          </a:p>
          <a:p>
            <a:pPr lvl="0"/>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1966: Sir AbubakarTafawa Balewa--First Prime Minister of Nigeria</a:t>
            </a:r>
          </a:p>
          <a:p>
            <a:pPr lvl="0"/>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1966: Sir Ahmadu BelloPrime Minister of North Nigeria</a:t>
            </a:r>
          </a:p>
          <a:p>
            <a:pPr lvl="0"/>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1969: Eduardo Mandlone--Mozambique</a:t>
            </a:r>
          </a:p>
          <a:p>
            <a:pPr lvl="0"/>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1973: Amilcar Cabral—Guinea-Bissau</a:t>
            </a:r>
          </a:p>
          <a:p>
            <a:pPr lvl="0"/>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1974: Abram Onkgopostse Tiro—South Africa</a:t>
            </a:r>
          </a:p>
          <a:p>
            <a:pPr lvl="0"/>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1975: Samora Moise Machel—Mozambique</a:t>
            </a:r>
          </a:p>
          <a:p>
            <a:pPr lvl="0"/>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1978: Thomas Sankara—Burkina Faso</a:t>
            </a:r>
          </a:p>
          <a:p>
            <a:pPr lvl="0"/>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1993: Chris Hani—South Africa</a:t>
            </a:r>
          </a:p>
        </p:txBody>
      </p:sp>
      <p:sp>
        <p:nvSpPr>
          <p:cNvPr id="3" name="TextBox 2">
            <a:extLst>
              <a:ext uri="{FF2B5EF4-FFF2-40B4-BE49-F238E27FC236}">
                <a16:creationId xmlns:a16="http://schemas.microsoft.com/office/drawing/2014/main" id="{78885ADE-66C2-17A5-50E1-7ADC33590B49}"/>
              </a:ext>
            </a:extLst>
          </p:cNvPr>
          <p:cNvSpPr txBox="1"/>
          <p:nvPr/>
        </p:nvSpPr>
        <p:spPr>
          <a:xfrm>
            <a:off x="1880616" y="457200"/>
            <a:ext cx="8430768"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Assassinated African Leaders of Resistance</a:t>
            </a:r>
          </a:p>
        </p:txBody>
      </p:sp>
    </p:spTree>
    <p:extLst>
      <p:ext uri="{BB962C8B-B14F-4D97-AF65-F5344CB8AC3E}">
        <p14:creationId xmlns:p14="http://schemas.microsoft.com/office/powerpoint/2010/main" val="1859684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7550C-0202-53C2-06F2-46DEFCA3EAD0}"/>
              </a:ext>
            </a:extLst>
          </p:cNvPr>
          <p:cNvSpPr txBox="1"/>
          <p:nvPr/>
        </p:nvSpPr>
        <p:spPr>
          <a:xfrm>
            <a:off x="1871472" y="1344168"/>
            <a:ext cx="8193024" cy="3970318"/>
          </a:xfrm>
          <a:prstGeom prst="rect">
            <a:avLst/>
          </a:prstGeom>
          <a:noFill/>
        </p:spPr>
        <p:txBody>
          <a:bodyPr wrap="square" rtlCol="0">
            <a:spAutoFit/>
          </a:bodyPr>
          <a:lstStyle/>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These are the kinds of sick arrangements that Victor Hugo would call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“Mean Arrangements of Man,”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and that I call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“Mean Social Arrangements”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and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“Social Atrocities.”</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p>
          <a:p>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They are directly related to the unfortunate set of social understandings (mis-understandings) upon which capitalism is based, including capitalism’s understanding of leadership.</a:t>
            </a:r>
          </a:p>
        </p:txBody>
      </p:sp>
    </p:spTree>
    <p:extLst>
      <p:ext uri="{BB962C8B-B14F-4D97-AF65-F5344CB8AC3E}">
        <p14:creationId xmlns:p14="http://schemas.microsoft.com/office/powerpoint/2010/main" val="1023457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9C7943-4B36-9AA4-AE62-955CB11D8A3D}"/>
              </a:ext>
            </a:extLst>
          </p:cNvPr>
          <p:cNvSpPr txBox="1"/>
          <p:nvPr/>
        </p:nvSpPr>
        <p:spPr>
          <a:xfrm>
            <a:off x="4736592" y="420624"/>
            <a:ext cx="4142232" cy="646331"/>
          </a:xfrm>
          <a:prstGeom prst="rect">
            <a:avLst/>
          </a:prstGeom>
          <a:noFill/>
        </p:spPr>
        <p:txBody>
          <a:bodyPr wrap="square" rtlCol="0">
            <a:spAutoFit/>
          </a:bodyPr>
          <a:lstStyle/>
          <a:p>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Leadership</a:t>
            </a:r>
          </a:p>
        </p:txBody>
      </p:sp>
      <p:sp>
        <p:nvSpPr>
          <p:cNvPr id="3" name="TextBox 2">
            <a:extLst>
              <a:ext uri="{FF2B5EF4-FFF2-40B4-BE49-F238E27FC236}">
                <a16:creationId xmlns:a16="http://schemas.microsoft.com/office/drawing/2014/main" id="{E202A8A3-9225-6CD7-165E-CC582C7CD938}"/>
              </a:ext>
            </a:extLst>
          </p:cNvPr>
          <p:cNvSpPr txBox="1"/>
          <p:nvPr/>
        </p:nvSpPr>
        <p:spPr>
          <a:xfrm>
            <a:off x="763398" y="1554480"/>
            <a:ext cx="10377182" cy="4401205"/>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It is no wonder, then, that the world is in such a mess!!</a:t>
            </a: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marL="914400" lvl="1"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corporate capitalist economic model has dominated the global economy and global society. </a:t>
            </a:r>
          </a:p>
          <a:p>
            <a:pPr marL="914400" lvl="1"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This model has placed its preferred non-altruistic “leaders” in positions of power, throughout corporations and throughout complicit governments, globally. </a:t>
            </a:r>
          </a:p>
          <a:p>
            <a:pPr marL="914400" lvl="1"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These “leaders” tend to create (or agree to) Mean Social Arrangements. </a:t>
            </a:r>
          </a:p>
          <a:p>
            <a:pPr marL="914400" lvl="1"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predictable result is one Social Atrocity after another.</a:t>
            </a:r>
          </a:p>
        </p:txBody>
      </p:sp>
    </p:spTree>
    <p:extLst>
      <p:ext uri="{BB962C8B-B14F-4D97-AF65-F5344CB8AC3E}">
        <p14:creationId xmlns:p14="http://schemas.microsoft.com/office/powerpoint/2010/main" val="357821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B9328-349A-8B49-5F73-40043049A7A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578B5C2-9799-CBE8-BB6F-B12CCCD24DC4}"/>
              </a:ext>
            </a:extLst>
          </p:cNvPr>
          <p:cNvSpPr txBox="1"/>
          <p:nvPr/>
        </p:nvSpPr>
        <p:spPr>
          <a:xfrm>
            <a:off x="568452" y="1060704"/>
            <a:ext cx="11055096" cy="8956298"/>
          </a:xfrm>
          <a:prstGeom prst="rect">
            <a:avLst/>
          </a:prstGeom>
          <a:noFill/>
        </p:spPr>
        <p:txBody>
          <a:bodyPr wrap="square" rtlCol="0">
            <a:spAutoFit/>
          </a:bodyPr>
          <a:lstStyle/>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Overview of the Course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Social Beauty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Children’s Hospital Public Economy Model (CHPEM)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Hugoist Social and Economic Model: The Social, Moral, Economic, and Political Philosophy of Victor Hugo</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Foundational Set of Social Understandings Upon Which the CHPEM is based: Comparison with the Social Understandings Upon Which Capitalism is based</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Human Nature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Leadership </a:t>
            </a:r>
          </a:p>
          <a:p>
            <a:pPr marL="457200" indent="-457200">
              <a:buFont typeface="+mj-lt"/>
              <a:buAutoNum type="arabicPeriod"/>
            </a:pP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Moral Incentive vs. Monetary Incentive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Competition</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“Most Precious Freedom”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Application of the CHPEM to a General Economy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Difference Between the CHPEM, State Socialism, Democratic Socialism, Social Democracy, and Communism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Collaborative International Network of Unique Independent, Creative, Self-Determined, Self-Reliant, Democratic, CHPEM-inspired, National Public Economies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Social Clinician and the Social Clinic</a:t>
            </a:r>
          </a:p>
        </p:txBody>
      </p:sp>
      <p:sp>
        <p:nvSpPr>
          <p:cNvPr id="3" name="TextBox 2">
            <a:extLst>
              <a:ext uri="{FF2B5EF4-FFF2-40B4-BE49-F238E27FC236}">
                <a16:creationId xmlns:a16="http://schemas.microsoft.com/office/drawing/2014/main" id="{3512B9E0-210F-63FE-ABC9-1F740A3DBC56}"/>
              </a:ext>
            </a:extLst>
          </p:cNvPr>
          <p:cNvSpPr txBox="1"/>
          <p:nvPr/>
        </p:nvSpPr>
        <p:spPr>
          <a:xfrm>
            <a:off x="1988035" y="310896"/>
            <a:ext cx="8811029"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List of the Presentations Provided in this Course:</a:t>
            </a:r>
          </a:p>
        </p:txBody>
      </p:sp>
      <p:cxnSp>
        <p:nvCxnSpPr>
          <p:cNvPr id="5" name="Straight Connector 4">
            <a:extLst>
              <a:ext uri="{FF2B5EF4-FFF2-40B4-BE49-F238E27FC236}">
                <a16:creationId xmlns:a16="http://schemas.microsoft.com/office/drawing/2014/main" id="{726E2706-83E3-9214-EEA2-B7D950F0DE61}"/>
              </a:ext>
            </a:extLst>
          </p:cNvPr>
          <p:cNvCxnSpPr/>
          <p:nvPr/>
        </p:nvCxnSpPr>
        <p:spPr>
          <a:xfrm>
            <a:off x="2240280" y="895671"/>
            <a:ext cx="790956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3467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1E818-AC9D-05B2-E6A8-06BB27273202}"/>
              </a:ext>
            </a:extLst>
          </p:cNvPr>
          <p:cNvSpPr txBox="1"/>
          <p:nvPr/>
        </p:nvSpPr>
        <p:spPr>
          <a:xfrm>
            <a:off x="1861126" y="1748427"/>
            <a:ext cx="8229600" cy="3970318"/>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CHPEM encourages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“moral incentive”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and discourages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“monetary incentive.”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According to the CHPEM, monetary incentive is neither necessary nor desirable.  </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According to the corporate capitalist model, monetary incentive is essential, because “without it, people will not have sufficient incentive to work optimally hard or well.”</a:t>
            </a:r>
          </a:p>
        </p:txBody>
      </p:sp>
      <p:sp>
        <p:nvSpPr>
          <p:cNvPr id="3" name="TextBox 2">
            <a:extLst>
              <a:ext uri="{FF2B5EF4-FFF2-40B4-BE49-F238E27FC236}">
                <a16:creationId xmlns:a16="http://schemas.microsoft.com/office/drawing/2014/main" id="{E70C199E-795A-7324-57CF-5974DC388486}"/>
              </a:ext>
            </a:extLst>
          </p:cNvPr>
          <p:cNvSpPr txBox="1"/>
          <p:nvPr/>
        </p:nvSpPr>
        <p:spPr>
          <a:xfrm>
            <a:off x="2530763" y="692728"/>
            <a:ext cx="7389091"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Moral Incentive vs. Monetary Incentive</a:t>
            </a:r>
          </a:p>
        </p:txBody>
      </p:sp>
    </p:spTree>
    <p:extLst>
      <p:ext uri="{BB962C8B-B14F-4D97-AF65-F5344CB8AC3E}">
        <p14:creationId xmlns:p14="http://schemas.microsoft.com/office/powerpoint/2010/main" val="3467442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BCFBD-A5D1-54C7-F968-17C1F7E5D07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8FDCA7B-9996-E987-56B7-A0875D7B72B3}"/>
              </a:ext>
            </a:extLst>
          </p:cNvPr>
          <p:cNvSpPr txBox="1"/>
          <p:nvPr/>
        </p:nvSpPr>
        <p:spPr>
          <a:xfrm>
            <a:off x="568452" y="1060704"/>
            <a:ext cx="11055096" cy="8956298"/>
          </a:xfrm>
          <a:prstGeom prst="rect">
            <a:avLst/>
          </a:prstGeom>
          <a:noFill/>
        </p:spPr>
        <p:txBody>
          <a:bodyPr wrap="square" rtlCol="0">
            <a:spAutoFit/>
          </a:bodyPr>
          <a:lstStyle/>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Overview of the Course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Social Beauty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Children’s Hospital Public Economy Model (CHPEM)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Hugoist Social and Economic Model: The Social, Moral, Economic, and Political Philosophy of Victor Hugo</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Foundational Set of Social Understandings Upon Which the CHPEM is based: Comparison with the Social Understandings Upon Which Capitalism is based</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Human Nature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Leadership </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Moral Incentive vs. Monetary Incentive</a:t>
            </a:r>
          </a:p>
          <a:p>
            <a:pPr marL="457200" indent="-457200">
              <a:buFont typeface="+mj-lt"/>
              <a:buAutoNum type="arabicPeriod"/>
            </a:pP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Competition</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“Most Precious Freedom”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Application of the CHPEM to a General Economy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Difference Between the CHPEM, State Socialism, Democratic Socialism, Social Democracy, and Communism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Collaborative International Network of Unique Independent, Creative, Self-Determined, Self-Reliant, Democratic, CHPEM-inspired, National Public Economies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Social Clinician and the Social Clinic</a:t>
            </a:r>
          </a:p>
        </p:txBody>
      </p:sp>
      <p:sp>
        <p:nvSpPr>
          <p:cNvPr id="3" name="TextBox 2">
            <a:extLst>
              <a:ext uri="{FF2B5EF4-FFF2-40B4-BE49-F238E27FC236}">
                <a16:creationId xmlns:a16="http://schemas.microsoft.com/office/drawing/2014/main" id="{7F8214A5-4FD0-98DD-4336-B3084B998A15}"/>
              </a:ext>
            </a:extLst>
          </p:cNvPr>
          <p:cNvSpPr txBox="1"/>
          <p:nvPr/>
        </p:nvSpPr>
        <p:spPr>
          <a:xfrm>
            <a:off x="1988035" y="310896"/>
            <a:ext cx="8811029"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List of the Presentations Provided in this Course:</a:t>
            </a:r>
          </a:p>
        </p:txBody>
      </p:sp>
      <p:cxnSp>
        <p:nvCxnSpPr>
          <p:cNvPr id="5" name="Straight Connector 4">
            <a:extLst>
              <a:ext uri="{FF2B5EF4-FFF2-40B4-BE49-F238E27FC236}">
                <a16:creationId xmlns:a16="http://schemas.microsoft.com/office/drawing/2014/main" id="{885D9CA6-98C7-95D8-0465-32368398F744}"/>
              </a:ext>
            </a:extLst>
          </p:cNvPr>
          <p:cNvCxnSpPr/>
          <p:nvPr/>
        </p:nvCxnSpPr>
        <p:spPr>
          <a:xfrm>
            <a:off x="2240280" y="895671"/>
            <a:ext cx="790956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2422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EDEC65-C907-3FAC-C5E1-8B7B4DF68046}"/>
              </a:ext>
            </a:extLst>
          </p:cNvPr>
          <p:cNvSpPr txBox="1"/>
          <p:nvPr/>
        </p:nvSpPr>
        <p:spPr>
          <a:xfrm>
            <a:off x="886691" y="1302327"/>
            <a:ext cx="10704945" cy="4401205"/>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CHPEM understands that the word “competition” comes from the two Latin words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“com”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and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“petere,”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which mean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“with (or together)”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and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“to seek,”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respectively.  Accordingly, the CHPEM promotes the notion that the purpose of competition is to help each other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“to seek [new heights] together,”</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in a spirited way, such that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all improve</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corporate capitalist model promotes the notion that competition is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all about winning, beating, defeating, and eliminating</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It is a rather cut-throat, inaccurate, crude, perversion of what the word “competition” truly means.</a:t>
            </a:r>
          </a:p>
        </p:txBody>
      </p:sp>
    </p:spTree>
    <p:extLst>
      <p:ext uri="{BB962C8B-B14F-4D97-AF65-F5344CB8AC3E}">
        <p14:creationId xmlns:p14="http://schemas.microsoft.com/office/powerpoint/2010/main" val="271217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89960-2DE1-D6BE-7A5A-F9AC770E57E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865E007-84BE-3393-93A2-2E979B6FBF49}"/>
              </a:ext>
            </a:extLst>
          </p:cNvPr>
          <p:cNvSpPr txBox="1"/>
          <p:nvPr/>
        </p:nvSpPr>
        <p:spPr>
          <a:xfrm>
            <a:off x="2615184" y="283464"/>
            <a:ext cx="6309360" cy="646331"/>
          </a:xfrm>
          <a:prstGeom prst="rect">
            <a:avLst/>
          </a:prstGeom>
          <a:noFill/>
        </p:spPr>
        <p:txBody>
          <a:bodyPr wrap="square" rtlCol="0">
            <a:spAutoFit/>
          </a:bodyPr>
          <a:lstStyle/>
          <a:p>
            <a:pPr algn="ctr"/>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Sowing Seeds of Social Beauty</a:t>
            </a:r>
          </a:p>
        </p:txBody>
      </p:sp>
      <p:cxnSp>
        <p:nvCxnSpPr>
          <p:cNvPr id="4" name="Straight Connector 3">
            <a:extLst>
              <a:ext uri="{FF2B5EF4-FFF2-40B4-BE49-F238E27FC236}">
                <a16:creationId xmlns:a16="http://schemas.microsoft.com/office/drawing/2014/main" id="{2508AF75-0828-E4BC-B541-788B89798875}"/>
              </a:ext>
            </a:extLst>
          </p:cNvPr>
          <p:cNvCxnSpPr>
            <a:cxnSpLocks/>
          </p:cNvCxnSpPr>
          <p:nvPr/>
        </p:nvCxnSpPr>
        <p:spPr>
          <a:xfrm flipV="1">
            <a:off x="3840480" y="1445984"/>
            <a:ext cx="3803904" cy="1160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C98B157-C978-25D3-0D2C-E4848D22C35C}"/>
              </a:ext>
            </a:extLst>
          </p:cNvPr>
          <p:cNvSpPr txBox="1"/>
          <p:nvPr/>
        </p:nvSpPr>
        <p:spPr>
          <a:xfrm>
            <a:off x="256032" y="1627632"/>
            <a:ext cx="11329416" cy="4832092"/>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Encourage physicians to serve not just as physicians for individual patients, but also as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Social Clinicians</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---that is:</a:t>
            </a:r>
          </a:p>
          <a:p>
            <a:pPr marL="1371600" lvl="2"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Physicians who are concerned about how ill-health of society might be affecting the health of their patients.</a:t>
            </a:r>
          </a:p>
          <a:p>
            <a:pPr marL="1371600" lvl="2"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Physicians who are well-versed in social philosophy, social psychology, and economic models, including the CHPEM; </a:t>
            </a:r>
          </a:p>
          <a:p>
            <a:pPr marL="1371600" lvl="2"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Physicians who examine illness of Society, using the same rigorous and altruistic problem-solving approach that they use in the medical clinic; </a:t>
            </a:r>
          </a:p>
          <a:p>
            <a:pPr marL="1371600" lvl="2"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Physicians who offer treatment for social illness that is based on root cause.</a:t>
            </a:r>
          </a:p>
        </p:txBody>
      </p:sp>
      <p:sp>
        <p:nvSpPr>
          <p:cNvPr id="6" name="TextBox 5">
            <a:extLst>
              <a:ext uri="{FF2B5EF4-FFF2-40B4-BE49-F238E27FC236}">
                <a16:creationId xmlns:a16="http://schemas.microsoft.com/office/drawing/2014/main" id="{483FDE48-ACC6-4094-3FE6-7EF033AEC146}"/>
              </a:ext>
            </a:extLst>
          </p:cNvPr>
          <p:cNvSpPr txBox="1"/>
          <p:nvPr/>
        </p:nvSpPr>
        <p:spPr>
          <a:xfrm>
            <a:off x="3685032" y="861209"/>
            <a:ext cx="4114800" cy="584775"/>
          </a:xfrm>
          <a:prstGeom prst="rect">
            <a:avLst/>
          </a:prstGeom>
          <a:noFill/>
        </p:spPr>
        <p:txBody>
          <a:bodyPr wrap="square" rtlCol="0">
            <a:spAutoFit/>
          </a:bodyPr>
          <a:lstStyle/>
          <a:p>
            <a:r>
              <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rPr>
              <a:t>Purposes of the Course</a:t>
            </a:r>
          </a:p>
        </p:txBody>
      </p:sp>
    </p:spTree>
    <p:extLst>
      <p:ext uri="{BB962C8B-B14F-4D97-AF65-F5344CB8AC3E}">
        <p14:creationId xmlns:p14="http://schemas.microsoft.com/office/powerpoint/2010/main" val="3781962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A3FC5-252F-06FD-726F-F1D36182408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82151B1-7919-F4B1-DDD9-C600F9C56576}"/>
              </a:ext>
            </a:extLst>
          </p:cNvPr>
          <p:cNvSpPr txBox="1"/>
          <p:nvPr/>
        </p:nvSpPr>
        <p:spPr>
          <a:xfrm>
            <a:off x="568452" y="1060704"/>
            <a:ext cx="11055096" cy="8956298"/>
          </a:xfrm>
          <a:prstGeom prst="rect">
            <a:avLst/>
          </a:prstGeom>
          <a:noFill/>
        </p:spPr>
        <p:txBody>
          <a:bodyPr wrap="square" rtlCol="0">
            <a:spAutoFit/>
          </a:bodyPr>
          <a:lstStyle/>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Overview of the Course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Social Beauty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Children’s Hospital Public Economy Model (CHPEM)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Hugoist Social and Economic Model: The Social, Moral, Economic, and Political Philosophy of Victor Hugo</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Foundational Set of Social Understandings Upon Which the CHPEM is based: Comparison with the Social Understandings Upon Which Capitalism is based</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Human Nature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Leadership </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Moral Incentive vs. Monetary Incentive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Competition</a:t>
            </a:r>
          </a:p>
          <a:p>
            <a:pPr marL="457200" indent="-457200">
              <a:buFont typeface="+mj-lt"/>
              <a:buAutoNum type="arabicPeriod"/>
            </a:pP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A “Most Precious Freedom”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Application of the CHPEM to a General Economy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Difference Between the CHPEM, State Socialism, Democratic Socialism, Social Democracy, and Communism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Collaborative International Network of Unique Independent, Creative, Self-Determined, Self-Reliant, Democratic, CHPEM-inspired, National Public Economies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Social Clinician and the Social Clinic</a:t>
            </a:r>
          </a:p>
        </p:txBody>
      </p:sp>
      <p:sp>
        <p:nvSpPr>
          <p:cNvPr id="3" name="TextBox 2">
            <a:extLst>
              <a:ext uri="{FF2B5EF4-FFF2-40B4-BE49-F238E27FC236}">
                <a16:creationId xmlns:a16="http://schemas.microsoft.com/office/drawing/2014/main" id="{2113640D-DE74-C76C-2664-445A30A290AC}"/>
              </a:ext>
            </a:extLst>
          </p:cNvPr>
          <p:cNvSpPr txBox="1"/>
          <p:nvPr/>
        </p:nvSpPr>
        <p:spPr>
          <a:xfrm>
            <a:off x="1988035" y="310896"/>
            <a:ext cx="8811029"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List of the Presentations Provided in this Course:</a:t>
            </a:r>
          </a:p>
        </p:txBody>
      </p:sp>
      <p:cxnSp>
        <p:nvCxnSpPr>
          <p:cNvPr id="5" name="Straight Connector 4">
            <a:extLst>
              <a:ext uri="{FF2B5EF4-FFF2-40B4-BE49-F238E27FC236}">
                <a16:creationId xmlns:a16="http://schemas.microsoft.com/office/drawing/2014/main" id="{6BECBCA8-63F3-FCFD-ED2D-C6D63F533CBC}"/>
              </a:ext>
            </a:extLst>
          </p:cNvPr>
          <p:cNvCxnSpPr/>
          <p:nvPr/>
        </p:nvCxnSpPr>
        <p:spPr>
          <a:xfrm>
            <a:off x="2240280" y="895671"/>
            <a:ext cx="790956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7138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502F7B-51B6-A4DC-C4F2-A32DD87B2DEC}"/>
              </a:ext>
            </a:extLst>
          </p:cNvPr>
          <p:cNvSpPr txBox="1"/>
          <p:nvPr/>
        </p:nvSpPr>
        <p:spPr>
          <a:xfrm>
            <a:off x="461816" y="1166927"/>
            <a:ext cx="11065165" cy="5262979"/>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From the CHPEM’s point of view, one of the most precious freedoms is the freedom that comes from participating in comprehensive public efforts to genuinely look after others;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the freedom to enjoy widespread up-regulated expressions of the human capacity for kindness--in oneself and in the larger society,</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which are inter-dependent. This freedom is generated by social arrangements and social activities that generate Social Beauty.  This freedom is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spotty</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in societies dominated by corporate capitalism. </a:t>
            </a: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According to the corporate capitalist point of view,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individual liberty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and the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freedom to maximally pursue one’s self-interest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are the most precious freedoms.  </a:t>
            </a:r>
          </a:p>
        </p:txBody>
      </p:sp>
      <p:sp>
        <p:nvSpPr>
          <p:cNvPr id="3" name="TextBox 2">
            <a:extLst>
              <a:ext uri="{FF2B5EF4-FFF2-40B4-BE49-F238E27FC236}">
                <a16:creationId xmlns:a16="http://schemas.microsoft.com/office/drawing/2014/main" id="{ACDC62D6-353A-F15D-7808-3664484BB22F}"/>
              </a:ext>
            </a:extLst>
          </p:cNvPr>
          <p:cNvSpPr txBox="1"/>
          <p:nvPr/>
        </p:nvSpPr>
        <p:spPr>
          <a:xfrm>
            <a:off x="3343564" y="314036"/>
            <a:ext cx="4618182"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A Most Precious Freedom</a:t>
            </a:r>
          </a:p>
        </p:txBody>
      </p:sp>
    </p:spTree>
    <p:extLst>
      <p:ext uri="{BB962C8B-B14F-4D97-AF65-F5344CB8AC3E}">
        <p14:creationId xmlns:p14="http://schemas.microsoft.com/office/powerpoint/2010/main" val="519426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87B5D-8D96-6CFE-EDC6-DDE8DF2A988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610CD7D-02A1-1C62-EA39-8B50D114E11F}"/>
              </a:ext>
            </a:extLst>
          </p:cNvPr>
          <p:cNvSpPr txBox="1"/>
          <p:nvPr/>
        </p:nvSpPr>
        <p:spPr>
          <a:xfrm>
            <a:off x="568452" y="1060704"/>
            <a:ext cx="11055096" cy="8956298"/>
          </a:xfrm>
          <a:prstGeom prst="rect">
            <a:avLst/>
          </a:prstGeom>
          <a:noFill/>
        </p:spPr>
        <p:txBody>
          <a:bodyPr wrap="square" rtlCol="0">
            <a:spAutoFit/>
          </a:bodyPr>
          <a:lstStyle/>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Overview of the Course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Social Beauty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Children’s Hospital Public Economy Model (CHPEM)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Hugoist Social and Economic Model: The Social, Moral, Economic, and Political Philosophy of Victor Hugo</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Foundational Set of Social Understandings Upon Which the CHPEM is based: Comparison with the Social Understandings Upon Which Capitalism is based</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Human Nature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Leadership </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Moral Incentive vs. Monetary Incentive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Competition</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“Most Precious Freedom”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Application of the CHPEM to a General Economy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Difference Between the CHPEM, State Socialism, Democratic Socialism, Social Democracy, and Communism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Collaborative International Network of Unique Independent, Creative, Self-Determined, Self-Reliant, Democratic, CHPEM-inspired, National Public Economies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Social Clinician and the Social Clinic</a:t>
            </a:r>
          </a:p>
        </p:txBody>
      </p:sp>
      <p:sp>
        <p:nvSpPr>
          <p:cNvPr id="3" name="TextBox 2">
            <a:extLst>
              <a:ext uri="{FF2B5EF4-FFF2-40B4-BE49-F238E27FC236}">
                <a16:creationId xmlns:a16="http://schemas.microsoft.com/office/drawing/2014/main" id="{059ACA06-8322-79F0-3995-C5468D59B053}"/>
              </a:ext>
            </a:extLst>
          </p:cNvPr>
          <p:cNvSpPr txBox="1"/>
          <p:nvPr/>
        </p:nvSpPr>
        <p:spPr>
          <a:xfrm>
            <a:off x="1988035" y="310896"/>
            <a:ext cx="8811029"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List of the Presentations Provided in this Course:</a:t>
            </a:r>
          </a:p>
        </p:txBody>
      </p:sp>
      <p:cxnSp>
        <p:nvCxnSpPr>
          <p:cNvPr id="5" name="Straight Connector 4">
            <a:extLst>
              <a:ext uri="{FF2B5EF4-FFF2-40B4-BE49-F238E27FC236}">
                <a16:creationId xmlns:a16="http://schemas.microsoft.com/office/drawing/2014/main" id="{8F7D8F4A-702B-2C5A-E934-557F51CDC39B}"/>
              </a:ext>
            </a:extLst>
          </p:cNvPr>
          <p:cNvCxnSpPr/>
          <p:nvPr/>
        </p:nvCxnSpPr>
        <p:spPr>
          <a:xfrm>
            <a:off x="2240280" y="895671"/>
            <a:ext cx="790956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924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1DF2A5-1D4E-D742-86E7-8124C37E45A1}"/>
              </a:ext>
            </a:extLst>
          </p:cNvPr>
          <p:cNvSpPr txBox="1"/>
          <p:nvPr/>
        </p:nvSpPr>
        <p:spPr>
          <a:xfrm>
            <a:off x="1271016" y="2090172"/>
            <a:ext cx="8921496" cy="3108543"/>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Presentation 11 explains how the CHPEM creates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Kind Social Arrangements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and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Social Beauty</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—thanks to the altruistic goals it sets, the type of leaders it elects, and the behaviors it promotes---while the corporate capitalist model tends to create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Mean Social Arrangements</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and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Social Atrocity</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—thanks to the goals it sets, the type of leaders it empowers, and the behaviors it promotes.</a:t>
            </a:r>
          </a:p>
        </p:txBody>
      </p:sp>
      <p:sp>
        <p:nvSpPr>
          <p:cNvPr id="3" name="TextBox 2">
            <a:extLst>
              <a:ext uri="{FF2B5EF4-FFF2-40B4-BE49-F238E27FC236}">
                <a16:creationId xmlns:a16="http://schemas.microsoft.com/office/drawing/2014/main" id="{E50BD8F4-9AF0-9F59-3739-94CF4893FA45}"/>
              </a:ext>
            </a:extLst>
          </p:cNvPr>
          <p:cNvSpPr txBox="1"/>
          <p:nvPr/>
        </p:nvSpPr>
        <p:spPr>
          <a:xfrm>
            <a:off x="795528" y="530352"/>
            <a:ext cx="12079224" cy="646331"/>
          </a:xfrm>
          <a:prstGeom prst="rect">
            <a:avLst/>
          </a:prstGeom>
          <a:noFill/>
        </p:spPr>
        <p:txBody>
          <a:bodyPr wrap="square" rtlCol="0">
            <a:spAutoFit/>
          </a:bodyPr>
          <a:lstStyle/>
          <a:p>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Kind Social Arrangements vs. Mean Social Arrangements</a:t>
            </a:r>
          </a:p>
        </p:txBody>
      </p:sp>
      <p:cxnSp>
        <p:nvCxnSpPr>
          <p:cNvPr id="5" name="Straight Connector 4">
            <a:extLst>
              <a:ext uri="{FF2B5EF4-FFF2-40B4-BE49-F238E27FC236}">
                <a16:creationId xmlns:a16="http://schemas.microsoft.com/office/drawing/2014/main" id="{AD405563-93E5-31B9-ECE0-6C96D88E7A91}"/>
              </a:ext>
            </a:extLst>
          </p:cNvPr>
          <p:cNvCxnSpPr>
            <a:cxnSpLocks/>
          </p:cNvCxnSpPr>
          <p:nvPr/>
        </p:nvCxnSpPr>
        <p:spPr>
          <a:xfrm>
            <a:off x="6574536" y="1106424"/>
            <a:ext cx="470916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F828F9C-16DB-B66D-A56C-4CD9445DBBC2}"/>
              </a:ext>
            </a:extLst>
          </p:cNvPr>
          <p:cNvCxnSpPr/>
          <p:nvPr/>
        </p:nvCxnSpPr>
        <p:spPr>
          <a:xfrm>
            <a:off x="950884" y="1106424"/>
            <a:ext cx="4709160" cy="0"/>
          </a:xfrm>
          <a:prstGeom prst="line">
            <a:avLst/>
          </a:prstGeom>
          <a:ln w="38100">
            <a:solidFill>
              <a:srgbClr val="00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8519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DB123-57A4-0F14-0AEF-D96DB62C62D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1B23140-CB24-D033-81B0-C6975E69E4A5}"/>
              </a:ext>
            </a:extLst>
          </p:cNvPr>
          <p:cNvSpPr txBox="1"/>
          <p:nvPr/>
        </p:nvSpPr>
        <p:spPr>
          <a:xfrm>
            <a:off x="568452" y="1060704"/>
            <a:ext cx="11055096" cy="8956298"/>
          </a:xfrm>
          <a:prstGeom prst="rect">
            <a:avLst/>
          </a:prstGeom>
          <a:noFill/>
        </p:spPr>
        <p:txBody>
          <a:bodyPr wrap="square" rtlCol="0">
            <a:spAutoFit/>
          </a:bodyPr>
          <a:lstStyle/>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Overview of the Course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Social Beauty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Children’s Hospital Public Economy Model (CHPEM)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Hugoist Social and Economic Model: The Social, Moral, Economic, and Political Philosophy of Victor Hugo</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Foundational Set of Social Understandings Upon Which the CHPEM is based: Comparison with the Social Understandings Upon Which Capitalism is based</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Human Nature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Leadership </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Moral Incentive vs. Monetary Incentive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Competition</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“Most Precious Freedom”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Kind Social Arrangements vs. Mean Social Arrangements</a:t>
            </a:r>
          </a:p>
          <a:p>
            <a:pPr marL="457200" indent="-457200">
              <a:buFont typeface="+mj-lt"/>
              <a:buAutoNum type="arabicPeriod"/>
            </a:pP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The Achilles’ Heel of Capitalism</a:t>
            </a: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Application of the CHPEM to a General Economy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Difference Between the CHPEM, State Socialism, Democratic Socialism, Social Democracy, and Communism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Collaborative International Network of Unique Independent, Creative, Self-Determined, Self-Reliant, Democratic, CHPEM-inspired, National Public Economies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Social Clinician and the Social Clinic</a:t>
            </a:r>
          </a:p>
        </p:txBody>
      </p:sp>
      <p:sp>
        <p:nvSpPr>
          <p:cNvPr id="3" name="TextBox 2">
            <a:extLst>
              <a:ext uri="{FF2B5EF4-FFF2-40B4-BE49-F238E27FC236}">
                <a16:creationId xmlns:a16="http://schemas.microsoft.com/office/drawing/2014/main" id="{9865A04E-FD70-F7B4-B96D-7DDBE538B7BA}"/>
              </a:ext>
            </a:extLst>
          </p:cNvPr>
          <p:cNvSpPr txBox="1"/>
          <p:nvPr/>
        </p:nvSpPr>
        <p:spPr>
          <a:xfrm>
            <a:off x="1988035" y="310896"/>
            <a:ext cx="8811029"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List of the Presentations Provided in this Course:</a:t>
            </a:r>
          </a:p>
        </p:txBody>
      </p:sp>
      <p:cxnSp>
        <p:nvCxnSpPr>
          <p:cNvPr id="5" name="Straight Connector 4">
            <a:extLst>
              <a:ext uri="{FF2B5EF4-FFF2-40B4-BE49-F238E27FC236}">
                <a16:creationId xmlns:a16="http://schemas.microsoft.com/office/drawing/2014/main" id="{C2EC734E-12F1-ACA8-B0D8-0C0A5207649A}"/>
              </a:ext>
            </a:extLst>
          </p:cNvPr>
          <p:cNvCxnSpPr/>
          <p:nvPr/>
        </p:nvCxnSpPr>
        <p:spPr>
          <a:xfrm>
            <a:off x="2240280" y="895671"/>
            <a:ext cx="790956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8624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C78AB7-3772-FBAA-E86E-FC3CB4D3957A}"/>
              </a:ext>
            </a:extLst>
          </p:cNvPr>
          <p:cNvSpPr txBox="1"/>
          <p:nvPr/>
        </p:nvSpPr>
        <p:spPr>
          <a:xfrm>
            <a:off x="2807208" y="438912"/>
            <a:ext cx="6885432" cy="646331"/>
          </a:xfrm>
          <a:prstGeom prst="rect">
            <a:avLst/>
          </a:prstGeom>
          <a:noFill/>
        </p:spPr>
        <p:txBody>
          <a:bodyPr wrap="square" rtlCol="0">
            <a:spAutoFit/>
          </a:bodyPr>
          <a:lstStyle/>
          <a:p>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The Achilles’ Heel of Capitalism</a:t>
            </a:r>
          </a:p>
        </p:txBody>
      </p:sp>
      <p:sp>
        <p:nvSpPr>
          <p:cNvPr id="3" name="TextBox 2">
            <a:extLst>
              <a:ext uri="{FF2B5EF4-FFF2-40B4-BE49-F238E27FC236}">
                <a16:creationId xmlns:a16="http://schemas.microsoft.com/office/drawing/2014/main" id="{41E6B183-5F96-1BD8-84E8-2A2D4C2EC8A9}"/>
              </a:ext>
            </a:extLst>
          </p:cNvPr>
          <p:cNvSpPr txBox="1"/>
          <p:nvPr/>
        </p:nvSpPr>
        <p:spPr>
          <a:xfrm>
            <a:off x="1071418" y="1453896"/>
            <a:ext cx="9791654" cy="4401205"/>
          </a:xfrm>
          <a:prstGeom prst="rect">
            <a:avLst/>
          </a:prstGeom>
          <a:noFill/>
        </p:spPr>
        <p:txBody>
          <a:bodyPr wrap="square" rtlCol="0">
            <a:spAutoFit/>
          </a:bodyPr>
          <a:lstStyle/>
          <a:p>
            <a:r>
              <a:rPr lang="en-US" sz="2800" b="1" dirty="0">
                <a:solidFill>
                  <a:schemeClr val="bg1"/>
                </a:solidFill>
              </a:rPr>
              <a:t>The </a:t>
            </a:r>
            <a:r>
              <a:rPr lang="en-US" sz="2800" b="1" dirty="0">
                <a:solidFill>
                  <a:srgbClr val="00FFFF"/>
                </a:solidFill>
              </a:rPr>
              <a:t>Achilles’ heel of capitalism </a:t>
            </a:r>
            <a:r>
              <a:rPr lang="en-US" sz="2800" b="1" dirty="0">
                <a:solidFill>
                  <a:schemeClr val="bg1"/>
                </a:solidFill>
              </a:rPr>
              <a:t>is the unfortunate set of highly flawed social understandings upon which it is based.  The corporate capitalist economic model not only </a:t>
            </a:r>
            <a:r>
              <a:rPr lang="en-US" sz="2800" b="1" dirty="0">
                <a:solidFill>
                  <a:srgbClr val="00FFFF"/>
                </a:solidFill>
              </a:rPr>
              <a:t>promotes</a:t>
            </a:r>
            <a:r>
              <a:rPr lang="en-US" sz="2800" b="1" dirty="0">
                <a:solidFill>
                  <a:schemeClr val="bg1"/>
                </a:solidFill>
              </a:rPr>
              <a:t> this set of flawed understandings, but it also </a:t>
            </a:r>
            <a:r>
              <a:rPr lang="en-US" sz="2800" b="1" dirty="0">
                <a:solidFill>
                  <a:srgbClr val="00FFFF"/>
                </a:solidFill>
              </a:rPr>
              <a:t>depends on </a:t>
            </a:r>
            <a:r>
              <a:rPr lang="en-US" sz="2800" b="1" dirty="0">
                <a:solidFill>
                  <a:schemeClr val="bg1"/>
                </a:solidFill>
              </a:rPr>
              <a:t>uncritical or unwitting public acceptance of these understandings as wise and true (despite these understandings being unwise and  inaccurate).  In other words, the capitalist model </a:t>
            </a:r>
            <a:r>
              <a:rPr lang="en-US" sz="2800" b="1" dirty="0">
                <a:solidFill>
                  <a:srgbClr val="00FFFF"/>
                </a:solidFill>
              </a:rPr>
              <a:t>depends on gaslighting </a:t>
            </a:r>
            <a:r>
              <a:rPr lang="en-US" sz="2800" b="1" dirty="0">
                <a:solidFill>
                  <a:schemeClr val="bg1"/>
                </a:solidFill>
              </a:rPr>
              <a:t>the public into accepting the social understandings upon which this model is based.</a:t>
            </a:r>
          </a:p>
        </p:txBody>
      </p:sp>
    </p:spTree>
    <p:extLst>
      <p:ext uri="{BB962C8B-B14F-4D97-AF65-F5344CB8AC3E}">
        <p14:creationId xmlns:p14="http://schemas.microsoft.com/office/powerpoint/2010/main" val="611155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D90C4-D157-F61B-77AE-7C54F26AC69A}"/>
              </a:ext>
            </a:extLst>
          </p:cNvPr>
          <p:cNvSpPr txBox="1"/>
          <p:nvPr/>
        </p:nvSpPr>
        <p:spPr>
          <a:xfrm>
            <a:off x="1481329" y="1996580"/>
            <a:ext cx="8494776" cy="2677656"/>
          </a:xfrm>
          <a:prstGeom prst="rect">
            <a:avLst/>
          </a:prstGeom>
          <a:noFill/>
        </p:spPr>
        <p:txBody>
          <a:bodyPr wrap="square" rtlCol="0">
            <a:spAutoFit/>
          </a:bodyPr>
          <a:lstStyle/>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Gaslighting is a form of psychological abuse!</a:t>
            </a:r>
          </a:p>
          <a:p>
            <a:pPr algn="ct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Once the majority of the public realizes that they have been gaslit by the dogmas of capitalism, it is likely that the power and appeal of the capitalist model will greatly diminish</a:t>
            </a:r>
          </a:p>
        </p:txBody>
      </p:sp>
      <p:cxnSp>
        <p:nvCxnSpPr>
          <p:cNvPr id="4" name="Straight Connector 3">
            <a:extLst>
              <a:ext uri="{FF2B5EF4-FFF2-40B4-BE49-F238E27FC236}">
                <a16:creationId xmlns:a16="http://schemas.microsoft.com/office/drawing/2014/main" id="{B1399548-7461-22E9-26A7-BB1E8DE0B238}"/>
              </a:ext>
            </a:extLst>
          </p:cNvPr>
          <p:cNvCxnSpPr>
            <a:cxnSpLocks/>
          </p:cNvCxnSpPr>
          <p:nvPr/>
        </p:nvCxnSpPr>
        <p:spPr>
          <a:xfrm>
            <a:off x="2752344" y="2516697"/>
            <a:ext cx="5870448"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2268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1CE28-D8F5-3B60-D84F-FE0F6E09F29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CAAF3BD-F608-6829-83B4-ECA7E2AB9B02}"/>
              </a:ext>
            </a:extLst>
          </p:cNvPr>
          <p:cNvSpPr txBox="1"/>
          <p:nvPr/>
        </p:nvSpPr>
        <p:spPr>
          <a:xfrm>
            <a:off x="733044" y="1810512"/>
            <a:ext cx="11055096" cy="3847207"/>
          </a:xfrm>
          <a:prstGeom prst="rect">
            <a:avLst/>
          </a:prstGeom>
          <a:noFill/>
        </p:spPr>
        <p:txBody>
          <a:bodyPr wrap="square" rtlCol="0">
            <a:spAutoFit/>
          </a:bodyPr>
          <a:lstStyle/>
          <a:p>
            <a:pPr marL="457200" indent="-457200">
              <a:buAutoNum type="arabicPeriod" startAt="13"/>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Application of the CHPEM to a General Economy—A “Third Way”</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Anticipated Concerns about Applying the CHPEM to a General Economy</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The Difference between the CHPEM and Other Economic Models</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Development of a Collaborative International Network of Unique Independent,  Creative, Self-Determined, Self-Reliant, Democratic, CHPEM-Inspired, Hugo-inspired, National Public Economies—as an alternative to global corporate capitalism</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The Need for Social Clinicians and Social Clinics</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The Role of Pediatricians and Children’s Hospitals in Creating a Healthier World</a:t>
            </a:r>
          </a:p>
          <a:p>
            <a:pPr marL="457200" indent="-457200">
              <a:buAutoNum type="arabicPeriod" startAt="14"/>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3A64C89-B3D4-7AF2-0F07-DAFADE535D96}"/>
              </a:ext>
            </a:extLst>
          </p:cNvPr>
          <p:cNvSpPr txBox="1"/>
          <p:nvPr/>
        </p:nvSpPr>
        <p:spPr>
          <a:xfrm>
            <a:off x="1051561" y="310896"/>
            <a:ext cx="9747504"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List of the Presentations Provided in this Course (Cont.):</a:t>
            </a:r>
          </a:p>
        </p:txBody>
      </p:sp>
      <p:cxnSp>
        <p:nvCxnSpPr>
          <p:cNvPr id="5" name="Straight Connector 4">
            <a:extLst>
              <a:ext uri="{FF2B5EF4-FFF2-40B4-BE49-F238E27FC236}">
                <a16:creationId xmlns:a16="http://schemas.microsoft.com/office/drawing/2014/main" id="{E681469A-825E-5420-957C-B5325FA769F7}"/>
              </a:ext>
            </a:extLst>
          </p:cNvPr>
          <p:cNvCxnSpPr>
            <a:cxnSpLocks/>
          </p:cNvCxnSpPr>
          <p:nvPr/>
        </p:nvCxnSpPr>
        <p:spPr>
          <a:xfrm>
            <a:off x="1307592" y="895671"/>
            <a:ext cx="793699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0619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2B7ABE-8753-5151-C4E2-851F1773FBA4}"/>
              </a:ext>
            </a:extLst>
          </p:cNvPr>
          <p:cNvSpPr txBox="1"/>
          <p:nvPr/>
        </p:nvSpPr>
        <p:spPr>
          <a:xfrm>
            <a:off x="632460" y="612648"/>
            <a:ext cx="10927080" cy="5693866"/>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At the very least, should the CHPEM be applied to the entirety of the healthcare system, including the pharmaceutical industry?</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Should application of the CHPEM to the general economy also be considered?</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How, exactly, could the CHPEM be implemented within a general economy?  What careful pre- and post-implementation steps would be necessary?  </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Would it co-exist with private sector capitalist enterprises? Or completely replace capitalism?  Would private sector “free enterprises” be permitted?</a:t>
            </a:r>
          </a:p>
        </p:txBody>
      </p:sp>
    </p:spTree>
    <p:extLst>
      <p:ext uri="{BB962C8B-B14F-4D97-AF65-F5344CB8AC3E}">
        <p14:creationId xmlns:p14="http://schemas.microsoft.com/office/powerpoint/2010/main" val="850071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F6BD2-B89E-D824-138E-6EEA822A7A2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E84CCFE-3D07-5BC2-C113-D11E009C2955}"/>
              </a:ext>
            </a:extLst>
          </p:cNvPr>
          <p:cNvSpPr txBox="1"/>
          <p:nvPr/>
        </p:nvSpPr>
        <p:spPr>
          <a:xfrm>
            <a:off x="733044" y="1810512"/>
            <a:ext cx="11055096" cy="4278094"/>
          </a:xfrm>
          <a:prstGeom prst="rect">
            <a:avLst/>
          </a:prstGeom>
          <a:noFill/>
        </p:spPr>
        <p:txBody>
          <a:bodyPr wrap="square" rtlCol="0">
            <a:spAutoFit/>
          </a:bodyPr>
          <a:lstStyle/>
          <a:p>
            <a:pPr marL="457200" indent="-457200">
              <a:buAutoNum type="arabicPeriod" startAt="13"/>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Application of the CHPEM to a General Economy—A “Third Way”</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Anticipated Concerns about Applying the CHPEM to a General  Economy</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The Difference between the CHPEM and Other Economic Models</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Development of a Collaborative International Network of Unique Independent,  Creative, Self-Determined, Self-Reliant, Democratic CHPEM-Inspired, Hugo-inspired, National Public Economies—as an alternative to global corporate capitalism</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The Need for Social Clinicians and Social Clinics</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The Role of Pediatricians and Children’s Hospitals in Creating a Healthier World</a:t>
            </a:r>
          </a:p>
          <a:p>
            <a:pPr marL="457200" indent="-457200">
              <a:buAutoNum type="arabicPeriod" startAt="14"/>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D4185D0-96C1-C575-4EE3-663040247888}"/>
              </a:ext>
            </a:extLst>
          </p:cNvPr>
          <p:cNvSpPr txBox="1"/>
          <p:nvPr/>
        </p:nvSpPr>
        <p:spPr>
          <a:xfrm>
            <a:off x="1051561" y="310896"/>
            <a:ext cx="9747504"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List of the Presentations Provided in this Course (Cont.):</a:t>
            </a:r>
          </a:p>
        </p:txBody>
      </p:sp>
      <p:cxnSp>
        <p:nvCxnSpPr>
          <p:cNvPr id="5" name="Straight Connector 4">
            <a:extLst>
              <a:ext uri="{FF2B5EF4-FFF2-40B4-BE49-F238E27FC236}">
                <a16:creationId xmlns:a16="http://schemas.microsoft.com/office/drawing/2014/main" id="{3E90130C-B8D1-5CB4-D8EE-8B5C0736F618}"/>
              </a:ext>
            </a:extLst>
          </p:cNvPr>
          <p:cNvCxnSpPr>
            <a:cxnSpLocks/>
          </p:cNvCxnSpPr>
          <p:nvPr/>
        </p:nvCxnSpPr>
        <p:spPr>
          <a:xfrm>
            <a:off x="1307592" y="895671"/>
            <a:ext cx="794613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69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02B06-82B8-081E-9361-A8EB61BA2A5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EEFD219-44B0-77B0-AE0D-D9754B1EBBB6}"/>
              </a:ext>
            </a:extLst>
          </p:cNvPr>
          <p:cNvSpPr txBox="1"/>
          <p:nvPr/>
        </p:nvSpPr>
        <p:spPr>
          <a:xfrm>
            <a:off x="2615184" y="283464"/>
            <a:ext cx="6309360" cy="646331"/>
          </a:xfrm>
          <a:prstGeom prst="rect">
            <a:avLst/>
          </a:prstGeom>
          <a:noFill/>
        </p:spPr>
        <p:txBody>
          <a:bodyPr wrap="square" rtlCol="0">
            <a:spAutoFit/>
          </a:bodyPr>
          <a:lstStyle/>
          <a:p>
            <a:pPr algn="ctr"/>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Sowing Seeds of Social Beauty</a:t>
            </a:r>
          </a:p>
        </p:txBody>
      </p:sp>
      <p:cxnSp>
        <p:nvCxnSpPr>
          <p:cNvPr id="4" name="Straight Connector 3">
            <a:extLst>
              <a:ext uri="{FF2B5EF4-FFF2-40B4-BE49-F238E27FC236}">
                <a16:creationId xmlns:a16="http://schemas.microsoft.com/office/drawing/2014/main" id="{01D6A26F-97F4-E155-8D78-71B42F7B129B}"/>
              </a:ext>
            </a:extLst>
          </p:cNvPr>
          <p:cNvCxnSpPr>
            <a:cxnSpLocks/>
          </p:cNvCxnSpPr>
          <p:nvPr/>
        </p:nvCxnSpPr>
        <p:spPr>
          <a:xfrm flipV="1">
            <a:off x="3840480" y="1630531"/>
            <a:ext cx="3803904" cy="1160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DC7C066A-DD3E-E812-C9CD-44D0BE0761F9}"/>
              </a:ext>
            </a:extLst>
          </p:cNvPr>
          <p:cNvSpPr txBox="1"/>
          <p:nvPr/>
        </p:nvSpPr>
        <p:spPr>
          <a:xfrm>
            <a:off x="1490472" y="2304288"/>
            <a:ext cx="8842248" cy="2677656"/>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 third purpose is to encourage </a:t>
            </a:r>
            <a:r>
              <a:rPr lang="en-US" sz="2800" b="1" u="sng" dirty="0">
                <a:solidFill>
                  <a:srgbClr val="FFFF00"/>
                </a:solidFill>
                <a:latin typeface="Calibri" panose="020F0502020204030204" pitchFamily="34" charset="0"/>
                <a:ea typeface="Calibri" panose="020F0502020204030204" pitchFamily="34" charset="0"/>
                <a:cs typeface="Calibri" panose="020F0502020204030204" pitchFamily="34" charset="0"/>
              </a:rPr>
              <a:t>all</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citizens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to serve as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Social Clinicians</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—in their own ways, to the best of their abilities, to the extent that their situations permit.</a:t>
            </a: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marL="457200" indent="-457200">
              <a:buFont typeface="Arial" panose="020B0604020202020204" pitchFamily="34" charset="0"/>
              <a:buChar char="•"/>
            </a:pP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6E7D01F-096E-DB71-4DD9-0F841D7CB50F}"/>
              </a:ext>
            </a:extLst>
          </p:cNvPr>
          <p:cNvSpPr txBox="1"/>
          <p:nvPr/>
        </p:nvSpPr>
        <p:spPr>
          <a:xfrm>
            <a:off x="3712464" y="1045756"/>
            <a:ext cx="4114800" cy="584775"/>
          </a:xfrm>
          <a:prstGeom prst="rect">
            <a:avLst/>
          </a:prstGeom>
          <a:noFill/>
        </p:spPr>
        <p:txBody>
          <a:bodyPr wrap="square" rtlCol="0">
            <a:spAutoFit/>
          </a:bodyPr>
          <a:lstStyle/>
          <a:p>
            <a:r>
              <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rPr>
              <a:t>Purposes of the Course</a:t>
            </a:r>
          </a:p>
        </p:txBody>
      </p:sp>
    </p:spTree>
    <p:extLst>
      <p:ext uri="{BB962C8B-B14F-4D97-AF65-F5344CB8AC3E}">
        <p14:creationId xmlns:p14="http://schemas.microsoft.com/office/powerpoint/2010/main" val="33527967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9B934D-5C36-5003-CA6E-A79A0E6BEB77}"/>
              </a:ext>
            </a:extLst>
          </p:cNvPr>
          <p:cNvSpPr txBox="1"/>
          <p:nvPr/>
        </p:nvSpPr>
        <p:spPr>
          <a:xfrm>
            <a:off x="502920" y="384048"/>
            <a:ext cx="11320272" cy="1200329"/>
          </a:xfrm>
          <a:prstGeom prst="rect">
            <a:avLst/>
          </a:prstGeom>
          <a:noFill/>
        </p:spPr>
        <p:txBody>
          <a:bodyPr wrap="square" rtlCol="0">
            <a:spAutoFit/>
          </a:bodyPr>
          <a:lstStyle/>
          <a:p>
            <a:pPr algn="ctr"/>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Anticipated Fears about Applying the CHPEM to the General Economy:</a:t>
            </a:r>
          </a:p>
        </p:txBody>
      </p:sp>
      <p:sp>
        <p:nvSpPr>
          <p:cNvPr id="4" name="TextBox 3">
            <a:extLst>
              <a:ext uri="{FF2B5EF4-FFF2-40B4-BE49-F238E27FC236}">
                <a16:creationId xmlns:a16="http://schemas.microsoft.com/office/drawing/2014/main" id="{78C9BE49-CF27-B1FD-CB47-5FB5C0B4BEBE}"/>
              </a:ext>
            </a:extLst>
          </p:cNvPr>
          <p:cNvSpPr txBox="1"/>
          <p:nvPr/>
        </p:nvSpPr>
        <p:spPr>
          <a:xfrm>
            <a:off x="164592" y="1807279"/>
            <a:ext cx="11750317" cy="4401205"/>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Would private sector free enterprise be permitted?  (The answer is, Yes.)</a:t>
            </a: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Fears about:</a:t>
            </a:r>
          </a:p>
          <a:p>
            <a:pPr marL="742950" lvl="1"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Potential unfairness and corruption on the part of the economy’s leaders</a:t>
            </a:r>
          </a:p>
          <a:p>
            <a:pPr marL="742950" lvl="1"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Potential authoritarianism/fascism</a:t>
            </a:r>
          </a:p>
          <a:p>
            <a:pPr marL="742950" lvl="1"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Potential loss of freedom, democracy, and individual liberty</a:t>
            </a:r>
          </a:p>
          <a:p>
            <a:pPr marL="742950" lvl="1"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Potential loss of control over one’s life, one’s choices, one’s opportunities</a:t>
            </a:r>
          </a:p>
          <a:p>
            <a:pPr marL="742950" lvl="1"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Loss of innovation and creativity</a:t>
            </a:r>
          </a:p>
          <a:p>
            <a:pPr marL="742950" lvl="1"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“Too bureaucratic,” too centralized?</a:t>
            </a:r>
          </a:p>
          <a:p>
            <a:pPr marL="742950" lvl="1"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“Too Idealistic, Won’t work”</a:t>
            </a:r>
          </a:p>
          <a:p>
            <a:pPr marL="742950" lvl="1"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“People are too selfish”</a:t>
            </a:r>
          </a:p>
        </p:txBody>
      </p:sp>
    </p:spTree>
    <p:extLst>
      <p:ext uri="{BB962C8B-B14F-4D97-AF65-F5344CB8AC3E}">
        <p14:creationId xmlns:p14="http://schemas.microsoft.com/office/powerpoint/2010/main" val="510878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A850A-5D5B-CC73-3F9C-76E9662E8F6C}"/>
              </a:ext>
            </a:extLst>
          </p:cNvPr>
          <p:cNvSpPr txBox="1"/>
          <p:nvPr/>
        </p:nvSpPr>
        <p:spPr>
          <a:xfrm>
            <a:off x="1437132" y="1417320"/>
            <a:ext cx="9317736" cy="3970318"/>
          </a:xfrm>
          <a:prstGeom prst="rect">
            <a:avLst/>
          </a:prstGeom>
          <a:noFill/>
        </p:spPr>
        <p:txBody>
          <a:bodyPr wrap="square" rtlCol="0">
            <a:spAutoFit/>
          </a:bodyPr>
          <a:lstStyle/>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The CHPEM has been practiced in children’s hospitals for decades and, during the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“Social Beauty Era,”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there was little or no evidence that any of these feared problems occurred to any significant degree in these hospitals.  </a:t>
            </a:r>
          </a:p>
          <a:p>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It was only during the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“Corporate Era”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of children’s hospitals that corruption, authoritarianism, loss of freedom, loss of democracy, etc. became realities and occurred to a worrisome degree within children’s hospitals.  </a:t>
            </a:r>
          </a:p>
        </p:txBody>
      </p:sp>
    </p:spTree>
    <p:extLst>
      <p:ext uri="{BB962C8B-B14F-4D97-AF65-F5344CB8AC3E}">
        <p14:creationId xmlns:p14="http://schemas.microsoft.com/office/powerpoint/2010/main" val="40622805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E8E157-FB88-F9FB-1BF1-983B86DF4D50}"/>
              </a:ext>
            </a:extLst>
          </p:cNvPr>
          <p:cNvSpPr txBox="1"/>
          <p:nvPr/>
        </p:nvSpPr>
        <p:spPr>
          <a:xfrm>
            <a:off x="2424586" y="1353564"/>
            <a:ext cx="6775704" cy="4832092"/>
          </a:xfrm>
          <a:prstGeom prst="rect">
            <a:avLst/>
          </a:prstGeom>
          <a:noFill/>
        </p:spPr>
        <p:txBody>
          <a:bodyPr wrap="square" rtlCol="0">
            <a:spAutoFit/>
          </a:bodyPr>
          <a:lstStyle/>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I would point out that the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“Social Beauty Era”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of children’s hospitals was wonderfully successful and full of Social Beauty, while the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“Corporate Era”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has been disappointing and alarming to physicians, nurses, hospital workers, and patients alike.  </a:t>
            </a:r>
          </a:p>
          <a:p>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So, based on established track records, which model warrants the most fear and concern?</a:t>
            </a:r>
          </a:p>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294793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3F780D-BCCF-54D5-FD1E-AC5A98BE1945}"/>
              </a:ext>
            </a:extLst>
          </p:cNvPr>
          <p:cNvSpPr txBox="1"/>
          <p:nvPr/>
        </p:nvSpPr>
        <p:spPr>
          <a:xfrm>
            <a:off x="1153668" y="402336"/>
            <a:ext cx="9884664" cy="5693866"/>
          </a:xfrm>
          <a:prstGeom prst="rect">
            <a:avLst/>
          </a:prstGeom>
          <a:noFill/>
        </p:spPr>
        <p:txBody>
          <a:bodyPr wrap="square" rtlCol="0">
            <a:spAutoFit/>
          </a:bodyPr>
          <a:lstStyle/>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I don’t mean to imply that the Social Beauty Era was perfect, because it was not.  But the level of imperfection during the Social Beauty Era was far less than the level of imperfection that has been obvious and enormously concerning during the Corporate Era.  </a:t>
            </a:r>
          </a:p>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p>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It is interesting that many people are afraid to even consider applying the CHPEM to the general economy because they </a:t>
            </a:r>
            <a:r>
              <a:rPr lang="en-US" sz="2800" b="1" u="sng" dirty="0">
                <a:solidFill>
                  <a:srgbClr val="FFFF00"/>
                </a:solidFill>
                <a:latin typeface="Calibri" panose="020F0502020204030204" pitchFamily="34" charset="0"/>
                <a:ea typeface="Calibri" panose="020F0502020204030204" pitchFamily="34" charset="0"/>
                <a:cs typeface="Calibri" panose="020F0502020204030204" pitchFamily="34" charset="0"/>
              </a:rPr>
              <a:t>fear</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that such application </a:t>
            </a:r>
            <a:r>
              <a:rPr lang="en-US" sz="2800" b="1" u="sng" dirty="0">
                <a:solidFill>
                  <a:srgbClr val="FFFF00"/>
                </a:solidFill>
                <a:latin typeface="Calibri" panose="020F0502020204030204" pitchFamily="34" charset="0"/>
                <a:ea typeface="Calibri" panose="020F0502020204030204" pitchFamily="34" charset="0"/>
                <a:cs typeface="Calibri" panose="020F0502020204030204" pitchFamily="34" charset="0"/>
              </a:rPr>
              <a:t>might</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en-US" sz="2800" b="1" u="sng" dirty="0">
                <a:solidFill>
                  <a:srgbClr val="FFFF00"/>
                </a:solidFill>
                <a:latin typeface="Calibri" panose="020F0502020204030204" pitchFamily="34" charset="0"/>
                <a:ea typeface="Calibri" panose="020F0502020204030204" pitchFamily="34" charset="0"/>
                <a:cs typeface="Calibri" panose="020F0502020204030204" pitchFamily="34" charset="0"/>
              </a:rPr>
              <a:t>possibly</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result in some worrisome behaviors. But they are willing to allow continuation of a model (corporate capitalism) that has </a:t>
            </a:r>
            <a:r>
              <a:rPr lang="en-US" sz="2800" b="1" u="sng" dirty="0">
                <a:solidFill>
                  <a:srgbClr val="FFFF00"/>
                </a:solidFill>
                <a:latin typeface="Calibri" panose="020F0502020204030204" pitchFamily="34" charset="0"/>
                <a:ea typeface="Calibri" panose="020F0502020204030204" pitchFamily="34" charset="0"/>
                <a:cs typeface="Calibri" panose="020F0502020204030204" pitchFamily="34" charset="0"/>
              </a:rPr>
              <a:t>already</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en-US" sz="2800" b="1" u="sng" dirty="0">
                <a:solidFill>
                  <a:srgbClr val="FFFF00"/>
                </a:solidFill>
                <a:latin typeface="Calibri" panose="020F0502020204030204" pitchFamily="34" charset="0"/>
                <a:ea typeface="Calibri" panose="020F0502020204030204" pitchFamily="34" charset="0"/>
                <a:cs typeface="Calibri" panose="020F0502020204030204" pitchFamily="34" charset="0"/>
              </a:rPr>
              <a:t>proven</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to </a:t>
            </a:r>
            <a:r>
              <a:rPr lang="en-US" sz="2800" b="1" u="sng" dirty="0">
                <a:solidFill>
                  <a:srgbClr val="FFFF00"/>
                </a:solidFill>
                <a:latin typeface="Calibri" panose="020F0502020204030204" pitchFamily="34" charset="0"/>
                <a:ea typeface="Calibri" panose="020F0502020204030204" pitchFamily="34" charset="0"/>
                <a:cs typeface="Calibri" panose="020F0502020204030204" pitchFamily="34" charset="0"/>
              </a:rPr>
              <a:t>definitely</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result in horrible behaviors---rampant corruption, exploitation, mean social arrangements, and horrible social atrocities. </a:t>
            </a:r>
          </a:p>
        </p:txBody>
      </p:sp>
    </p:spTree>
    <p:extLst>
      <p:ext uri="{BB962C8B-B14F-4D97-AF65-F5344CB8AC3E}">
        <p14:creationId xmlns:p14="http://schemas.microsoft.com/office/powerpoint/2010/main" val="5126302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D99FDE-B7D6-3425-861B-AC20D5C45AE2}"/>
              </a:ext>
            </a:extLst>
          </p:cNvPr>
          <p:cNvSpPr txBox="1"/>
          <p:nvPr/>
        </p:nvSpPr>
        <p:spPr>
          <a:xfrm>
            <a:off x="696286" y="797510"/>
            <a:ext cx="11098635" cy="5262979"/>
          </a:xfrm>
          <a:prstGeom prst="rect">
            <a:avLst/>
          </a:prstGeom>
          <a:noFill/>
        </p:spPr>
        <p:txBody>
          <a:bodyPr wrap="square" rtlCol="0">
            <a:spAutoFit/>
          </a:bodyPr>
          <a:lstStyle/>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In my opinion, if both the CHPEM and corporate capitalism were practiced in the same general economy, and if the majority of the public thoroughly and accurately understood both models, public support for excellent CHPEM-created public activities/enterprises would steadily increase and public support for capitalism’s private enterprise counterparts would steadily diminish, to the point that, eventually, few of the latter would remain in business.  </a:t>
            </a:r>
          </a:p>
          <a:p>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This may seem unlikely to many, but it is the power of ideas; the power of education and healthy dialogue; the power of “pride in being public;” and the desperate longing for greater meaningfulness, greater and healthier social connection, and greater Social Beauty that will ultimately prevail.</a:t>
            </a:r>
          </a:p>
        </p:txBody>
      </p:sp>
    </p:spTree>
    <p:extLst>
      <p:ext uri="{BB962C8B-B14F-4D97-AF65-F5344CB8AC3E}">
        <p14:creationId xmlns:p14="http://schemas.microsoft.com/office/powerpoint/2010/main" val="11324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A14C21-DB86-4B76-46BA-EAD965EA48DF}"/>
              </a:ext>
            </a:extLst>
          </p:cNvPr>
          <p:cNvSpPr txBox="1"/>
          <p:nvPr/>
        </p:nvSpPr>
        <p:spPr>
          <a:xfrm>
            <a:off x="1132514" y="839654"/>
            <a:ext cx="10233730" cy="6124754"/>
          </a:xfrm>
          <a:prstGeom prst="rect">
            <a:avLst/>
          </a:prstGeom>
          <a:noFill/>
        </p:spPr>
        <p:txBody>
          <a:bodyPr wrap="square" rtlCol="0">
            <a:spAutoFit/>
          </a:bodyPr>
          <a:lstStyle/>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Some will argue that the CHPEM may be very appropriate and successful in the healthcare arena but would not be appropriate or successful in the general economy.  Where is the evidence that this point of view is correct?  How thoroughly has this claim been examined?</a:t>
            </a:r>
          </a:p>
          <a:p>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Finally, to those who are afraid to consider application of the CHPEM to the general economy as an alternative to corporate capitalism, I would ask:</a:t>
            </a:r>
          </a:p>
          <a:p>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Is it possible that you are letting fear stand in the way of experiencing something wonderful?  </a:t>
            </a:r>
          </a:p>
          <a:p>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91405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6B883-56BC-4F58-783E-814E7BB728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B157C95-E0BA-DEE7-361D-D9428A9D9BE2}"/>
              </a:ext>
            </a:extLst>
          </p:cNvPr>
          <p:cNvSpPr txBox="1"/>
          <p:nvPr/>
        </p:nvSpPr>
        <p:spPr>
          <a:xfrm>
            <a:off x="733044" y="1810512"/>
            <a:ext cx="11055096" cy="3847207"/>
          </a:xfrm>
          <a:prstGeom prst="rect">
            <a:avLst/>
          </a:prstGeom>
          <a:noFill/>
        </p:spPr>
        <p:txBody>
          <a:bodyPr wrap="square" rtlCol="0">
            <a:spAutoFit/>
          </a:bodyPr>
          <a:lstStyle/>
          <a:p>
            <a:pPr marL="457200" indent="-457200">
              <a:buAutoNum type="arabicPeriod" startAt="13"/>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Application of the CHPEM to a General Economy—A “Third Way”</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Anticipated Concerns about Applying the CHPEM to a General Economy</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The Difference between the CHPEM and Other Economic Models</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Development of a Collaborative International Network of Unique Independent,  Creative, Self-Determined, Self-Reliant, Democratic, CHPEM-Inspired, Hugo-inspired National Public Economies—as an alternative to global corporate capitalism</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The Need for Social Clinicians and Social Clinics</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The Role of Pediatricians and Children’s Hospitals in Creating a Healthier World</a:t>
            </a:r>
          </a:p>
          <a:p>
            <a:pPr marL="457200" indent="-457200">
              <a:buAutoNum type="arabicPeriod" startAt="14"/>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7D9B2F4-215E-B65F-053E-E2F171DD621C}"/>
              </a:ext>
            </a:extLst>
          </p:cNvPr>
          <p:cNvSpPr txBox="1"/>
          <p:nvPr/>
        </p:nvSpPr>
        <p:spPr>
          <a:xfrm>
            <a:off x="1051561" y="310896"/>
            <a:ext cx="9747504"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List of the Presentations Provided in this Course (Cont.):</a:t>
            </a:r>
          </a:p>
        </p:txBody>
      </p:sp>
      <p:cxnSp>
        <p:nvCxnSpPr>
          <p:cNvPr id="5" name="Straight Connector 4">
            <a:extLst>
              <a:ext uri="{FF2B5EF4-FFF2-40B4-BE49-F238E27FC236}">
                <a16:creationId xmlns:a16="http://schemas.microsoft.com/office/drawing/2014/main" id="{68BFF1CD-B048-E961-16F1-DD3DAA39713B}"/>
              </a:ext>
            </a:extLst>
          </p:cNvPr>
          <p:cNvCxnSpPr>
            <a:cxnSpLocks/>
          </p:cNvCxnSpPr>
          <p:nvPr/>
        </p:nvCxnSpPr>
        <p:spPr>
          <a:xfrm>
            <a:off x="1307592" y="895671"/>
            <a:ext cx="803037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80411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553F0C-A997-B872-ECAF-C8E51769BF1F}"/>
              </a:ext>
            </a:extLst>
          </p:cNvPr>
          <p:cNvSpPr txBox="1"/>
          <p:nvPr/>
        </p:nvSpPr>
        <p:spPr>
          <a:xfrm>
            <a:off x="1354836" y="438912"/>
            <a:ext cx="9482328" cy="1200329"/>
          </a:xfrm>
          <a:prstGeom prst="rect">
            <a:avLst/>
          </a:prstGeom>
          <a:noFill/>
        </p:spPr>
        <p:txBody>
          <a:bodyPr wrap="square" rtlCol="0">
            <a:spAutoFit/>
          </a:bodyPr>
          <a:lstStyle/>
          <a:p>
            <a:pPr algn="ctr"/>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The Difference Between the CHPEM and other Social and Economic Models:</a:t>
            </a:r>
          </a:p>
        </p:txBody>
      </p:sp>
      <p:sp>
        <p:nvSpPr>
          <p:cNvPr id="3" name="TextBox 2">
            <a:extLst>
              <a:ext uri="{FF2B5EF4-FFF2-40B4-BE49-F238E27FC236}">
                <a16:creationId xmlns:a16="http://schemas.microsoft.com/office/drawing/2014/main" id="{197435ED-1FA6-5D06-CEE8-946EE3FE7666}"/>
              </a:ext>
            </a:extLst>
          </p:cNvPr>
          <p:cNvSpPr txBox="1"/>
          <p:nvPr/>
        </p:nvSpPr>
        <p:spPr>
          <a:xfrm>
            <a:off x="2807208" y="2203704"/>
            <a:ext cx="9482328" cy="3108543"/>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difference between the CHPEM and:</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“State Capitalism”</a:t>
            </a:r>
          </a:p>
          <a:p>
            <a:pPr marL="742950" lvl="1"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“State Socialism”</a:t>
            </a:r>
          </a:p>
          <a:p>
            <a:pPr marL="742950" lvl="1"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“Democratic Socialism”</a:t>
            </a:r>
          </a:p>
          <a:p>
            <a:pPr marL="742950" lvl="1"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“Social Democracy”</a:t>
            </a:r>
          </a:p>
          <a:p>
            <a:pPr marL="742950" lvl="1"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Communism</a:t>
            </a:r>
          </a:p>
        </p:txBody>
      </p:sp>
    </p:spTree>
    <p:extLst>
      <p:ext uri="{BB962C8B-B14F-4D97-AF65-F5344CB8AC3E}">
        <p14:creationId xmlns:p14="http://schemas.microsoft.com/office/powerpoint/2010/main" val="3714082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FAA44-18F2-984B-07C3-8D3602AFF7BE}"/>
              </a:ext>
            </a:extLst>
          </p:cNvPr>
          <p:cNvSpPr txBox="1"/>
          <p:nvPr/>
        </p:nvSpPr>
        <p:spPr>
          <a:xfrm>
            <a:off x="1746504" y="1901952"/>
            <a:ext cx="8814816" cy="2246769"/>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In my opinion, the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CHPEM/Hugoist Public Economy Model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represents a social, moral, political, and economic model that </a:t>
            </a:r>
            <a:r>
              <a:rPr lang="en-US" sz="2800" b="1" u="sng" dirty="0">
                <a:solidFill>
                  <a:schemeClr val="bg1"/>
                </a:solidFill>
                <a:latin typeface="Calibri" panose="020F0502020204030204" pitchFamily="34" charset="0"/>
                <a:ea typeface="Calibri" panose="020F0502020204030204" pitchFamily="34" charset="0"/>
                <a:cs typeface="Calibri" panose="020F0502020204030204" pitchFamily="34" charset="0"/>
              </a:rPr>
              <a:t>both</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the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most kind and altruistic </a:t>
            </a:r>
            <a:r>
              <a:rPr lang="en-US" sz="2800" b="1" u="sng" dirty="0">
                <a:solidFill>
                  <a:srgbClr val="FFFF00"/>
                </a:solidFill>
                <a:latin typeface="Calibri" panose="020F0502020204030204" pitchFamily="34" charset="0"/>
                <a:ea typeface="Calibri" panose="020F0502020204030204" pitchFamily="34" charset="0"/>
                <a:cs typeface="Calibri" panose="020F0502020204030204" pitchFamily="34" charset="0"/>
              </a:rPr>
              <a:t>capitalists</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and the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most kind and altruistic </a:t>
            </a:r>
            <a:r>
              <a:rPr lang="en-US" sz="2800" b="1" u="sng" dirty="0">
                <a:solidFill>
                  <a:srgbClr val="FFFF00"/>
                </a:solidFill>
                <a:latin typeface="Calibri" panose="020F0502020204030204" pitchFamily="34" charset="0"/>
                <a:ea typeface="Calibri" panose="020F0502020204030204" pitchFamily="34" charset="0"/>
                <a:cs typeface="Calibri" panose="020F0502020204030204" pitchFamily="34" charset="0"/>
              </a:rPr>
              <a:t>socialists</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might mutually view as an attractive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“Third Way.”  </a:t>
            </a:r>
          </a:p>
        </p:txBody>
      </p:sp>
    </p:spTree>
    <p:extLst>
      <p:ext uri="{BB962C8B-B14F-4D97-AF65-F5344CB8AC3E}">
        <p14:creationId xmlns:p14="http://schemas.microsoft.com/office/powerpoint/2010/main" val="339073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AF6B9-1B2A-01E5-4935-183FA611A76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21D8519-C1A4-B4F9-53E0-3E3A722AD47D}"/>
              </a:ext>
            </a:extLst>
          </p:cNvPr>
          <p:cNvSpPr txBox="1"/>
          <p:nvPr/>
        </p:nvSpPr>
        <p:spPr>
          <a:xfrm>
            <a:off x="733044" y="1810512"/>
            <a:ext cx="11055096" cy="4031873"/>
          </a:xfrm>
          <a:prstGeom prst="rect">
            <a:avLst/>
          </a:prstGeom>
          <a:noFill/>
        </p:spPr>
        <p:txBody>
          <a:bodyPr wrap="square" rtlCol="0">
            <a:spAutoFit/>
          </a:bodyPr>
          <a:lstStyle/>
          <a:p>
            <a:pPr marL="457200" indent="-457200">
              <a:buAutoNum type="arabicPeriod" startAt="13"/>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Application of the CHPEM to a General Economy—A “Third Way”</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Anticipated Concerns about Applying the CHPEM to a General Economy</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The Difference between the CHPEM and Other Economic Models</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Development of a Collaborative International Network of Unique, Independent (Sovereign), Creative, Self-Determined, Self-Reliant, Democratic, CHPEM-Inspired, Hugo-inspired, National Public Economies—as an alternative to global corporate capitalism</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The Need for Social Clinicians and Social Clinics</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The Role of Pediatricians and Children’s Hospitals in Creating a Healthier World</a:t>
            </a:r>
          </a:p>
          <a:p>
            <a:pPr marL="457200" indent="-457200">
              <a:buAutoNum type="arabicPeriod" startAt="14"/>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794E79B-E648-A78A-C846-E6FFB7595F4B}"/>
              </a:ext>
            </a:extLst>
          </p:cNvPr>
          <p:cNvSpPr txBox="1"/>
          <p:nvPr/>
        </p:nvSpPr>
        <p:spPr>
          <a:xfrm>
            <a:off x="1051561" y="310896"/>
            <a:ext cx="9747504"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List of the Presentations Provided in this Course (Cont.):</a:t>
            </a:r>
          </a:p>
        </p:txBody>
      </p:sp>
      <p:cxnSp>
        <p:nvCxnSpPr>
          <p:cNvPr id="5" name="Straight Connector 4">
            <a:extLst>
              <a:ext uri="{FF2B5EF4-FFF2-40B4-BE49-F238E27FC236}">
                <a16:creationId xmlns:a16="http://schemas.microsoft.com/office/drawing/2014/main" id="{1185EB5A-114B-6E30-0267-F65A5DC0A77B}"/>
              </a:ext>
            </a:extLst>
          </p:cNvPr>
          <p:cNvCxnSpPr>
            <a:cxnSpLocks/>
          </p:cNvCxnSpPr>
          <p:nvPr/>
        </p:nvCxnSpPr>
        <p:spPr>
          <a:xfrm>
            <a:off x="1307592" y="895671"/>
            <a:ext cx="8002663"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0190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656C2-1223-52EC-1611-7E5BF345B6B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931E829-CE0F-C7AC-7E75-96600DC8BF8C}"/>
              </a:ext>
            </a:extLst>
          </p:cNvPr>
          <p:cNvSpPr txBox="1"/>
          <p:nvPr/>
        </p:nvSpPr>
        <p:spPr>
          <a:xfrm>
            <a:off x="2615184" y="283464"/>
            <a:ext cx="6309360" cy="646331"/>
          </a:xfrm>
          <a:prstGeom prst="rect">
            <a:avLst/>
          </a:prstGeom>
          <a:noFill/>
        </p:spPr>
        <p:txBody>
          <a:bodyPr wrap="square" rtlCol="0">
            <a:spAutoFit/>
          </a:bodyPr>
          <a:lstStyle/>
          <a:p>
            <a:pPr algn="ctr"/>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Sowing Seeds of Social Beauty</a:t>
            </a:r>
          </a:p>
        </p:txBody>
      </p:sp>
      <p:cxnSp>
        <p:nvCxnSpPr>
          <p:cNvPr id="4" name="Straight Connector 3">
            <a:extLst>
              <a:ext uri="{FF2B5EF4-FFF2-40B4-BE49-F238E27FC236}">
                <a16:creationId xmlns:a16="http://schemas.microsoft.com/office/drawing/2014/main" id="{ABC4B730-7D5A-0D35-7078-59AE72850289}"/>
              </a:ext>
            </a:extLst>
          </p:cNvPr>
          <p:cNvCxnSpPr>
            <a:cxnSpLocks/>
          </p:cNvCxnSpPr>
          <p:nvPr/>
        </p:nvCxnSpPr>
        <p:spPr>
          <a:xfrm flipV="1">
            <a:off x="3840480" y="1630531"/>
            <a:ext cx="3803904" cy="1160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0F3803D-6D83-C9F6-8BB5-AF9E9F2F9B2A}"/>
              </a:ext>
            </a:extLst>
          </p:cNvPr>
          <p:cNvSpPr txBox="1"/>
          <p:nvPr/>
        </p:nvSpPr>
        <p:spPr>
          <a:xfrm>
            <a:off x="1463040" y="2418939"/>
            <a:ext cx="8842248" cy="2677656"/>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 fourth purpose is to stimulate, facilitate, and inform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respectful public dialogue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about important social and economic topics—namely, the topics that are covered in the book and in the 18 presentations of this course.</a:t>
            </a: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marL="457200" indent="-457200">
              <a:buFont typeface="Arial" panose="020B0604020202020204" pitchFamily="34" charset="0"/>
              <a:buChar char="•"/>
            </a:pP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82A2AD4-B36F-B91B-5EE3-2692502C935B}"/>
              </a:ext>
            </a:extLst>
          </p:cNvPr>
          <p:cNvSpPr txBox="1"/>
          <p:nvPr/>
        </p:nvSpPr>
        <p:spPr>
          <a:xfrm>
            <a:off x="3712464" y="1045756"/>
            <a:ext cx="4114800" cy="584775"/>
          </a:xfrm>
          <a:prstGeom prst="rect">
            <a:avLst/>
          </a:prstGeom>
          <a:noFill/>
        </p:spPr>
        <p:txBody>
          <a:bodyPr wrap="square" rtlCol="0">
            <a:spAutoFit/>
          </a:bodyPr>
          <a:lstStyle/>
          <a:p>
            <a:r>
              <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rPr>
              <a:t>Purposes of the Course</a:t>
            </a:r>
          </a:p>
        </p:txBody>
      </p:sp>
    </p:spTree>
    <p:extLst>
      <p:ext uri="{BB962C8B-B14F-4D97-AF65-F5344CB8AC3E}">
        <p14:creationId xmlns:p14="http://schemas.microsoft.com/office/powerpoint/2010/main" val="1464756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2B4D7E-51BF-AF44-DE7B-DDEA4BF6339C}"/>
              </a:ext>
            </a:extLst>
          </p:cNvPr>
          <p:cNvSpPr txBox="1"/>
          <p:nvPr/>
        </p:nvSpPr>
        <p:spPr>
          <a:xfrm>
            <a:off x="1135380" y="582067"/>
            <a:ext cx="9921240" cy="5693866"/>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This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Collaborative International Network of National Public Economies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is totally different from the rapidly declining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Unipolar (USA-dominated)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Global Economy, totally different from the rapidly rising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multi-polar BRICS+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Global Economy, and </a:t>
            </a:r>
            <a:r>
              <a:rPr lang="en-US" sz="2800" b="1" u="sng" dirty="0">
                <a:solidFill>
                  <a:schemeClr val="bg1"/>
                </a:solidFill>
                <a:latin typeface="Calibri" panose="020F0502020204030204" pitchFamily="34" charset="0"/>
                <a:ea typeface="Calibri" panose="020F0502020204030204" pitchFamily="34" charset="0"/>
                <a:cs typeface="Calibri" panose="020F0502020204030204" pitchFamily="34" charset="0"/>
              </a:rPr>
              <a:t>even more</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totally different from the hideously technocratic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“One World Government”</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envisioned by the obscenely wealthy Transnational Ultra-Capitalists (and their obedient chosen “leaders”) who attend the World Economic Forum in Davos each year.  </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Unlike the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Collaborative International Network of National Public Economies</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all three of these other global economic models are capitalist.  (China, for example, practices a form of “state capitalism,” mixed with controlled private sector capitalism)</a:t>
            </a:r>
          </a:p>
        </p:txBody>
      </p:sp>
    </p:spTree>
    <p:extLst>
      <p:ext uri="{BB962C8B-B14F-4D97-AF65-F5344CB8AC3E}">
        <p14:creationId xmlns:p14="http://schemas.microsoft.com/office/powerpoint/2010/main" val="41358402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11B566-ABA5-F2AD-FCDE-7D37C0B56590}"/>
              </a:ext>
            </a:extLst>
          </p:cNvPr>
          <p:cNvSpPr txBox="1"/>
          <p:nvPr/>
        </p:nvSpPr>
        <p:spPr>
          <a:xfrm>
            <a:off x="504444" y="128016"/>
            <a:ext cx="11183112" cy="6986528"/>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Collaborative International Network of National Public Economies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is similar to the informal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collaborative international network of academic pediatricians and children’s hospitals</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that has altruistically and amicably shared information and expertise with one another, globally, for decades.  </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Collaborative International Network encourages application of the CHPEM to the general economy of any nation.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The CHPEM, or the Hugoist Economic Model, represents a “Third Way.”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It represents an alternative to private sector capitalism, state capitalism, socialism, communism, and the hideously technocratic “One World Government.” </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It is likely that both the kindest, most altruistic capitalists and the kindest, most altruistic socialists, will find the CHPEM to be attractive---because it is consistent with their most cherished beliefs, principles, goals, and preferred behaviors.</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80739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3FA11-F394-FCAB-9653-8BD5DCA40EB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608AD40-EC24-D108-23D3-6562DCF47F19}"/>
              </a:ext>
            </a:extLst>
          </p:cNvPr>
          <p:cNvSpPr txBox="1"/>
          <p:nvPr/>
        </p:nvSpPr>
        <p:spPr>
          <a:xfrm>
            <a:off x="733044" y="1810512"/>
            <a:ext cx="11055096" cy="3847207"/>
          </a:xfrm>
          <a:prstGeom prst="rect">
            <a:avLst/>
          </a:prstGeom>
          <a:noFill/>
        </p:spPr>
        <p:txBody>
          <a:bodyPr wrap="square" rtlCol="0">
            <a:spAutoFit/>
          </a:bodyPr>
          <a:lstStyle/>
          <a:p>
            <a:pPr marL="457200" indent="-457200">
              <a:buAutoNum type="arabicPeriod" startAt="13"/>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Application of the CHPEM to a General Economy—A “Third Way”</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Anticipated Concerns about Applying the CHPEM to a General Economy</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The Difference between the CHPEM and Other Economic Models</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Development of a Collaborative International Network of Unique Independent,  Creative, Self-Determined, Self-Reliant, Democratic, CHPEM-Inspired, Hugo-inspired National Public Economies—as an alternative to global corporate capitalism</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The Need for Social Clinicians and Social Clinics</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The Role of Pediatricians and Children’s Hospitals in Creating a Healthier World</a:t>
            </a:r>
          </a:p>
          <a:p>
            <a:pPr marL="457200" indent="-457200">
              <a:buAutoNum type="arabicPeriod" startAt="14"/>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0FC5C5C-5277-18FD-A58F-8A4AF5D716E8}"/>
              </a:ext>
            </a:extLst>
          </p:cNvPr>
          <p:cNvSpPr txBox="1"/>
          <p:nvPr/>
        </p:nvSpPr>
        <p:spPr>
          <a:xfrm>
            <a:off x="1051561" y="310896"/>
            <a:ext cx="9747504"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List of the Presentations Provided in this Course (Cont.):</a:t>
            </a:r>
          </a:p>
        </p:txBody>
      </p:sp>
      <p:cxnSp>
        <p:nvCxnSpPr>
          <p:cNvPr id="5" name="Straight Connector 4">
            <a:extLst>
              <a:ext uri="{FF2B5EF4-FFF2-40B4-BE49-F238E27FC236}">
                <a16:creationId xmlns:a16="http://schemas.microsoft.com/office/drawing/2014/main" id="{49F686F5-73D2-836D-03C4-9AED443D4643}"/>
              </a:ext>
            </a:extLst>
          </p:cNvPr>
          <p:cNvCxnSpPr>
            <a:cxnSpLocks/>
          </p:cNvCxnSpPr>
          <p:nvPr/>
        </p:nvCxnSpPr>
        <p:spPr>
          <a:xfrm>
            <a:off x="1307592" y="895671"/>
            <a:ext cx="7964424"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33109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7F2E43-A147-A239-05A1-E1787FA1934D}"/>
              </a:ext>
            </a:extLst>
          </p:cNvPr>
          <p:cNvSpPr txBox="1"/>
          <p:nvPr/>
        </p:nvSpPr>
        <p:spPr>
          <a:xfrm>
            <a:off x="1929384" y="630936"/>
            <a:ext cx="7955280" cy="646331"/>
          </a:xfrm>
          <a:prstGeom prst="rect">
            <a:avLst/>
          </a:prstGeom>
          <a:noFill/>
        </p:spPr>
        <p:txBody>
          <a:bodyPr wrap="square" rtlCol="0">
            <a:spAutoFit/>
          </a:bodyPr>
          <a:lstStyle/>
          <a:p>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The Social Clinician and the Social Clinic</a:t>
            </a:r>
          </a:p>
        </p:txBody>
      </p:sp>
      <p:sp>
        <p:nvSpPr>
          <p:cNvPr id="3" name="TextBox 2">
            <a:extLst>
              <a:ext uri="{FF2B5EF4-FFF2-40B4-BE49-F238E27FC236}">
                <a16:creationId xmlns:a16="http://schemas.microsoft.com/office/drawing/2014/main" id="{0F5D360E-B8D4-4CD0-7FB9-CD0F88BFA0CD}"/>
              </a:ext>
            </a:extLst>
          </p:cNvPr>
          <p:cNvSpPr txBox="1"/>
          <p:nvPr/>
        </p:nvSpPr>
        <p:spPr>
          <a:xfrm>
            <a:off x="1051560" y="1783080"/>
            <a:ext cx="9665208" cy="4401205"/>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When a little boy develops high fever, cough, chest pain, and lethargy, his worried parents bring him to the Children’s Clinic, where a physician carefully elicits the chief complaint, obtains a complete past and present history, auscultates (listens to) his chest and heart, palpates his abdomen, completes a thorough physical examination, considers the full range of possible root causes, conducts further testing, discusses the most likely cause, and offers treatment that best balances concerns about benefit and risk.  Such is the pediatrician’s approach to addressing an individual patient’s sickness.</a:t>
            </a:r>
          </a:p>
        </p:txBody>
      </p:sp>
      <p:cxnSp>
        <p:nvCxnSpPr>
          <p:cNvPr id="5" name="Straight Connector 4">
            <a:extLst>
              <a:ext uri="{FF2B5EF4-FFF2-40B4-BE49-F238E27FC236}">
                <a16:creationId xmlns:a16="http://schemas.microsoft.com/office/drawing/2014/main" id="{74F8F48B-D11D-C1D7-F0B4-C94AFBFD98ED}"/>
              </a:ext>
            </a:extLst>
          </p:cNvPr>
          <p:cNvCxnSpPr/>
          <p:nvPr/>
        </p:nvCxnSpPr>
        <p:spPr>
          <a:xfrm>
            <a:off x="2103120" y="1277267"/>
            <a:ext cx="730605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71144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F7C179-4E13-B7B7-E84B-4231985F57F7}"/>
              </a:ext>
            </a:extLst>
          </p:cNvPr>
          <p:cNvSpPr txBox="1"/>
          <p:nvPr/>
        </p:nvSpPr>
        <p:spPr>
          <a:xfrm>
            <a:off x="1261872" y="777240"/>
            <a:ext cx="10094976" cy="5016758"/>
          </a:xfrm>
          <a:prstGeom prst="rect">
            <a:avLst/>
          </a:prstGeom>
          <a:noFill/>
        </p:spPr>
        <p:txBody>
          <a:bodyPr wrap="square" rtlCol="0">
            <a:spAutoFit/>
          </a:bodyPr>
          <a:lstStyle/>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When society becomes inflamed, coughs up anger, is in pain, and is worried, who auscultates its heart and lungs? Who palpates society’s underbelly? Who are the Physicians for Society? Where are the Social Clinicians? Where is the Social Clinic? Where is root cause being sought? </a:t>
            </a:r>
          </a:p>
          <a:p>
            <a:endPar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What problem-solving approach could be practiced in a Social Clinic, and what diagnosis and remedy could emerge from it?</a:t>
            </a:r>
          </a:p>
        </p:txBody>
      </p:sp>
    </p:spTree>
    <p:extLst>
      <p:ext uri="{BB962C8B-B14F-4D97-AF65-F5344CB8AC3E}">
        <p14:creationId xmlns:p14="http://schemas.microsoft.com/office/powerpoint/2010/main" val="29970463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A1DD7D-8356-AB7D-0807-4A2EF23C8271}"/>
              </a:ext>
            </a:extLst>
          </p:cNvPr>
          <p:cNvSpPr txBox="1"/>
          <p:nvPr/>
        </p:nvSpPr>
        <p:spPr>
          <a:xfrm>
            <a:off x="1298448" y="1170432"/>
            <a:ext cx="9838944" cy="4524315"/>
          </a:xfrm>
          <a:prstGeom prst="rect">
            <a:avLst/>
          </a:prstGeom>
          <a:noFill/>
        </p:spPr>
        <p:txBody>
          <a:bodyPr wrap="square" rtlCol="0">
            <a:spAutoFit/>
          </a:bodyPr>
          <a:lstStyle/>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Or, fearful of what the diagnosis or treatment recommendations might be, have we been afraid to bring illnesses of society before the Social Clinic?  Have we been afraid to expose root cause? Have we been too busy, or too stressed, or become too pessimistic, or felt too hopeless to want to serve as Social Clinicians?  Have we, instead, allowed social illness to fester---undiagnosed, untreated, and only half-examined, half-understood?</a:t>
            </a:r>
          </a:p>
        </p:txBody>
      </p:sp>
    </p:spTree>
    <p:extLst>
      <p:ext uri="{BB962C8B-B14F-4D97-AF65-F5344CB8AC3E}">
        <p14:creationId xmlns:p14="http://schemas.microsoft.com/office/powerpoint/2010/main" val="35448680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354F4F-249C-0F1B-E513-8D06010E56BE}"/>
              </a:ext>
            </a:extLst>
          </p:cNvPr>
          <p:cNvSpPr txBox="1"/>
          <p:nvPr/>
        </p:nvSpPr>
        <p:spPr>
          <a:xfrm>
            <a:off x="868680" y="859536"/>
            <a:ext cx="10570464" cy="5016758"/>
          </a:xfrm>
          <a:prstGeom prst="rect">
            <a:avLst/>
          </a:prstGeom>
          <a:noFill/>
        </p:spPr>
        <p:txBody>
          <a:bodyPr wrap="square" rtlCol="0">
            <a:spAutoFit/>
          </a:bodyPr>
          <a:lstStyle/>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World civilization is obviously seriously ill and in urgent need of thorough evaluation.  There is inflammation everywhere---wars, terrorism, racism, exploitation, simplistic and intolerant polarization, and both violent and unspoken anger.  There is obscene income inequality and global economic instability, as individual corporations and individual countries have greedily  pursued their self-interests, often ruthlessly.  Close to a billion of the world’s people live in extreme poverty, with little or no access to health care and little hope for a better life.  </a:t>
            </a:r>
          </a:p>
        </p:txBody>
      </p:sp>
    </p:spTree>
    <p:extLst>
      <p:ext uri="{BB962C8B-B14F-4D97-AF65-F5344CB8AC3E}">
        <p14:creationId xmlns:p14="http://schemas.microsoft.com/office/powerpoint/2010/main" val="8678084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5DBDE-E428-127A-E9C9-3A88472F0605}"/>
              </a:ext>
            </a:extLst>
          </p:cNvPr>
          <p:cNvSpPr txBox="1"/>
          <p:nvPr/>
        </p:nvSpPr>
        <p:spPr>
          <a:xfrm>
            <a:off x="1472184" y="1088136"/>
            <a:ext cx="9390888" cy="4031873"/>
          </a:xfrm>
          <a:prstGeom prst="rect">
            <a:avLst/>
          </a:prstGeom>
          <a:noFill/>
        </p:spPr>
        <p:txBody>
          <a:bodyPr wrap="square" rtlCol="0">
            <a:spAutoFit/>
          </a:bodyPr>
          <a:lstStyle/>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Even in one of the world’s wealthiest countries (USA) health care is largely unaffordable, many people are hopelessly in debt, and many are suffering from deeply sickened souls. Gross mis-education, including failure to obtain and learn from an accurate past and present history, has led to excessive fears, confusion, intolerance, and  polarization, which have amplified global illness.</a:t>
            </a:r>
            <a:endParaRPr lang="en-US" sz="3200" dirty="0">
              <a:solidFill>
                <a:schemeClr val="bg1"/>
              </a:solidFill>
            </a:endParaRPr>
          </a:p>
        </p:txBody>
      </p:sp>
    </p:spTree>
    <p:extLst>
      <p:ext uri="{BB962C8B-B14F-4D97-AF65-F5344CB8AC3E}">
        <p14:creationId xmlns:p14="http://schemas.microsoft.com/office/powerpoint/2010/main" val="25498730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094836-008F-E35A-E636-67C2329046E9}"/>
              </a:ext>
            </a:extLst>
          </p:cNvPr>
          <p:cNvSpPr txBox="1"/>
          <p:nvPr/>
        </p:nvSpPr>
        <p:spPr>
          <a:xfrm>
            <a:off x="1508760" y="1572768"/>
            <a:ext cx="9582912" cy="2554545"/>
          </a:xfrm>
          <a:prstGeom prst="rect">
            <a:avLst/>
          </a:prstGeom>
          <a:noFill/>
        </p:spPr>
        <p:txBody>
          <a:bodyPr wrap="square" rtlCol="0">
            <a:spAutoFit/>
          </a:bodyPr>
          <a:lstStyle/>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And, the earth itself is suffering mightily, from pollution and exploitation---soon to be irreversibly damaged, if not already.  Mother Earth---including its oceans, atmosphere, soil, plants, animals, and insects---is crying!</a:t>
            </a:r>
          </a:p>
        </p:txBody>
      </p:sp>
    </p:spTree>
    <p:extLst>
      <p:ext uri="{BB962C8B-B14F-4D97-AF65-F5344CB8AC3E}">
        <p14:creationId xmlns:p14="http://schemas.microsoft.com/office/powerpoint/2010/main" val="31526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890472-ACB6-74AE-B9E3-920190C60A1A}"/>
              </a:ext>
            </a:extLst>
          </p:cNvPr>
          <p:cNvSpPr txBox="1"/>
          <p:nvPr/>
        </p:nvSpPr>
        <p:spPr>
          <a:xfrm>
            <a:off x="1109010" y="1745396"/>
            <a:ext cx="10287000" cy="3539430"/>
          </a:xfrm>
          <a:prstGeom prst="rect">
            <a:avLst/>
          </a:prstGeom>
          <a:noFill/>
        </p:spPr>
        <p:txBody>
          <a:bodyPr wrap="square" rtlCol="0">
            <a:spAutoFit/>
          </a:bodyPr>
          <a:lstStyle/>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Never has it been more important to bring social problems before the Social Clinic.  Never has it been more important for as many people as possible to participate in the Social Clinic, to help determine, democratically, through careful analysis and respectful dialogue, the root cause(s) of and best remedy(ies) for current global social illness.</a:t>
            </a:r>
          </a:p>
          <a:p>
            <a:endPar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0220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2060B-4FA0-915D-44FB-C7ECCB34410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045B3BC-05C7-A9B3-B03C-3B62B5264A47}"/>
              </a:ext>
            </a:extLst>
          </p:cNvPr>
          <p:cNvSpPr txBox="1"/>
          <p:nvPr/>
        </p:nvSpPr>
        <p:spPr>
          <a:xfrm>
            <a:off x="568452" y="1060704"/>
            <a:ext cx="11055096" cy="8956298"/>
          </a:xfrm>
          <a:prstGeom prst="rect">
            <a:avLst/>
          </a:prstGeom>
          <a:noFill/>
        </p:spPr>
        <p:txBody>
          <a:bodyPr wrap="square" rtlCol="0">
            <a:spAutoFit/>
          </a:bodyPr>
          <a:lstStyle/>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An Overview of the Course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Social Beauty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Children’s Hospital Public Economy Model (CHPEM)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Hugoist Social and Economic Model: The Social, Moral, Economic, and Political Philosophy of Victor Hugo</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Foundational Set of Social Understandings Upon Which the CHPEM is based: Comparison with the Social Understandings Upon Which Capitalism is based</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Human Nature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Leadership </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Moral Incentive vs. Monetary Incentive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Competition</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“Most Precious Freedom”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Application of the CHPEM to a General Economy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Difference Between the CHPEM, State Socialism, Democratic Socialism, Social Democracy, and Communism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Collaborative International Network of Unique Independent, Creative, Self-Determined, Self-Reliant, Democratic, CHPEM-inspired, National Public Economies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Social Clinician and the Social Clinic</a:t>
            </a:r>
          </a:p>
        </p:txBody>
      </p:sp>
      <p:sp>
        <p:nvSpPr>
          <p:cNvPr id="3" name="TextBox 2">
            <a:extLst>
              <a:ext uri="{FF2B5EF4-FFF2-40B4-BE49-F238E27FC236}">
                <a16:creationId xmlns:a16="http://schemas.microsoft.com/office/drawing/2014/main" id="{BDC87FF6-CC07-565C-1BF0-9F74ADED08A3}"/>
              </a:ext>
            </a:extLst>
          </p:cNvPr>
          <p:cNvSpPr txBox="1"/>
          <p:nvPr/>
        </p:nvSpPr>
        <p:spPr>
          <a:xfrm>
            <a:off x="1988035" y="310896"/>
            <a:ext cx="8811029"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List of the Presentations Provided in this Course:</a:t>
            </a:r>
          </a:p>
        </p:txBody>
      </p:sp>
      <p:cxnSp>
        <p:nvCxnSpPr>
          <p:cNvPr id="5" name="Straight Connector 4">
            <a:extLst>
              <a:ext uri="{FF2B5EF4-FFF2-40B4-BE49-F238E27FC236}">
                <a16:creationId xmlns:a16="http://schemas.microsoft.com/office/drawing/2014/main" id="{A54FB6A8-2DC2-59C3-762C-6362BAFBBED1}"/>
              </a:ext>
            </a:extLst>
          </p:cNvPr>
          <p:cNvCxnSpPr/>
          <p:nvPr/>
        </p:nvCxnSpPr>
        <p:spPr>
          <a:xfrm>
            <a:off x="2240280" y="895671"/>
            <a:ext cx="790956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93855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97424-C0A5-DA93-6212-DB078D490DD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3FAF733-D63C-D44D-C803-8B7A16CDAFE8}"/>
              </a:ext>
            </a:extLst>
          </p:cNvPr>
          <p:cNvSpPr txBox="1"/>
          <p:nvPr/>
        </p:nvSpPr>
        <p:spPr>
          <a:xfrm>
            <a:off x="733044" y="1810512"/>
            <a:ext cx="11055096" cy="4278094"/>
          </a:xfrm>
          <a:prstGeom prst="rect">
            <a:avLst/>
          </a:prstGeom>
          <a:noFill/>
        </p:spPr>
        <p:txBody>
          <a:bodyPr wrap="square" rtlCol="0">
            <a:spAutoFit/>
          </a:bodyPr>
          <a:lstStyle/>
          <a:p>
            <a:pPr marL="457200" indent="-457200">
              <a:buAutoNum type="arabicPeriod" startAt="13"/>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Application of the CHPEM to a General Economy—A “Third Way”</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Anticipated Concerns about Applying the CHPEM to a General Economy</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The Difference between the CHPEM and Other Economic Models</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Development of a Collaborative International Network of Unique Independent,  Creative, Self-Determined, Self-Reliant, Democratic, CHPEM-Inspired, Hugo-inspired National Public Economies—as an alternative to global corporate capitalism</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The Need for Social Clinicians and Social Clinics</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The Role of Pediatricians and Children’s Hospitals in Creating a Healthier Wor</a:t>
            </a: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ld</a:t>
            </a:r>
          </a:p>
          <a:p>
            <a:pPr marL="457200" indent="-457200">
              <a:buAutoNum type="arabicPeriod" startAt="14"/>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7C4BD79-CA4C-9EAF-1467-AEC2E3E3572B}"/>
              </a:ext>
            </a:extLst>
          </p:cNvPr>
          <p:cNvSpPr txBox="1"/>
          <p:nvPr/>
        </p:nvSpPr>
        <p:spPr>
          <a:xfrm>
            <a:off x="1051561" y="310896"/>
            <a:ext cx="9747504"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List of the Presentations Provided in this Course (Cont.):</a:t>
            </a:r>
          </a:p>
        </p:txBody>
      </p:sp>
      <p:cxnSp>
        <p:nvCxnSpPr>
          <p:cNvPr id="5" name="Straight Connector 4">
            <a:extLst>
              <a:ext uri="{FF2B5EF4-FFF2-40B4-BE49-F238E27FC236}">
                <a16:creationId xmlns:a16="http://schemas.microsoft.com/office/drawing/2014/main" id="{3830BE45-897C-4324-0D80-B6038FEF69DB}"/>
              </a:ext>
            </a:extLst>
          </p:cNvPr>
          <p:cNvCxnSpPr>
            <a:cxnSpLocks/>
          </p:cNvCxnSpPr>
          <p:nvPr/>
        </p:nvCxnSpPr>
        <p:spPr>
          <a:xfrm>
            <a:off x="1307592" y="895671"/>
            <a:ext cx="7974953"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03053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6AED2B-59F6-8C57-0CDF-0E7EC6B3C096}"/>
              </a:ext>
            </a:extLst>
          </p:cNvPr>
          <p:cNvSpPr txBox="1"/>
          <p:nvPr/>
        </p:nvSpPr>
        <p:spPr>
          <a:xfrm>
            <a:off x="646176" y="303710"/>
            <a:ext cx="10899648" cy="646331"/>
          </a:xfrm>
          <a:prstGeom prst="rect">
            <a:avLst/>
          </a:prstGeom>
          <a:noFill/>
        </p:spPr>
        <p:txBody>
          <a:bodyPr wrap="square" rtlCol="0">
            <a:spAutoFit/>
          </a:bodyPr>
          <a:lstStyle/>
          <a:p>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Pediatricians and Children’s Hospitals Can Lead the Way</a:t>
            </a:r>
          </a:p>
        </p:txBody>
      </p:sp>
      <p:cxnSp>
        <p:nvCxnSpPr>
          <p:cNvPr id="5" name="Straight Connector 4">
            <a:extLst>
              <a:ext uri="{FF2B5EF4-FFF2-40B4-BE49-F238E27FC236}">
                <a16:creationId xmlns:a16="http://schemas.microsoft.com/office/drawing/2014/main" id="{2808B65C-0BC2-C758-9B84-1C62F17690D5}"/>
              </a:ext>
            </a:extLst>
          </p:cNvPr>
          <p:cNvCxnSpPr>
            <a:cxnSpLocks/>
          </p:cNvCxnSpPr>
          <p:nvPr/>
        </p:nvCxnSpPr>
        <p:spPr>
          <a:xfrm>
            <a:off x="859536" y="879782"/>
            <a:ext cx="1019556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447F812E-D8F2-C535-C9E0-B4704B03636E}"/>
              </a:ext>
            </a:extLst>
          </p:cNvPr>
          <p:cNvSpPr txBox="1"/>
          <p:nvPr/>
        </p:nvSpPr>
        <p:spPr>
          <a:xfrm>
            <a:off x="740664" y="1170432"/>
            <a:ext cx="10460736" cy="5262979"/>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In fact, pediatricians and children’s hospitals are particularly well-suited to lead the way:</a:t>
            </a:r>
          </a:p>
          <a:p>
            <a:pPr marL="914400" lvl="1"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For decades, we have naturally practiced the altruistic Children’s Hospital Public Economy Model (CHPEM), globally.</a:t>
            </a:r>
          </a:p>
          <a:p>
            <a:pPr marL="914400" lvl="1"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We know that the CHPEM can work spectacularly well.  We have developed hard-won confidence in it.</a:t>
            </a:r>
          </a:p>
          <a:p>
            <a:pPr marL="914400" lvl="1"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We have experienced the negative results when corporate beliefs and practices were undemocratically imposed on children’s hospitals, thereby replacing the CHPEM with a corporate capitalist model.</a:t>
            </a:r>
          </a:p>
          <a:p>
            <a:pPr marL="914400" lvl="1"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We are accustomed to practicing a disciplined, altruistic, objective, root cause approach to problem solving.</a:t>
            </a:r>
          </a:p>
        </p:txBody>
      </p:sp>
    </p:spTree>
    <p:extLst>
      <p:ext uri="{BB962C8B-B14F-4D97-AF65-F5344CB8AC3E}">
        <p14:creationId xmlns:p14="http://schemas.microsoft.com/office/powerpoint/2010/main" val="17631620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A94147-65A6-B580-6638-3F3402204AC8}"/>
              </a:ext>
            </a:extLst>
          </p:cNvPr>
          <p:cNvSpPr txBox="1"/>
          <p:nvPr/>
        </p:nvSpPr>
        <p:spPr>
          <a:xfrm>
            <a:off x="692727" y="305014"/>
            <a:ext cx="11074399" cy="646331"/>
          </a:xfrm>
          <a:prstGeom prst="rect">
            <a:avLst/>
          </a:prstGeom>
          <a:noFill/>
        </p:spPr>
        <p:txBody>
          <a:bodyPr wrap="square" rtlCol="0">
            <a:spAutoFit/>
          </a:bodyPr>
          <a:lstStyle/>
          <a:p>
            <a:pPr algn="ctr"/>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Pediatricians and Children’s Hospitals Can Lead the Way</a:t>
            </a:r>
          </a:p>
        </p:txBody>
      </p:sp>
      <p:cxnSp>
        <p:nvCxnSpPr>
          <p:cNvPr id="4" name="Straight Connector 3">
            <a:extLst>
              <a:ext uri="{FF2B5EF4-FFF2-40B4-BE49-F238E27FC236}">
                <a16:creationId xmlns:a16="http://schemas.microsoft.com/office/drawing/2014/main" id="{DE468EDA-99A8-3C09-F610-E53A6B756BFB}"/>
              </a:ext>
            </a:extLst>
          </p:cNvPr>
          <p:cNvCxnSpPr>
            <a:cxnSpLocks/>
          </p:cNvCxnSpPr>
          <p:nvPr/>
        </p:nvCxnSpPr>
        <p:spPr>
          <a:xfrm flipV="1">
            <a:off x="1080654" y="951345"/>
            <a:ext cx="10150763" cy="923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7535F7EE-068E-4FAF-3D0D-5499484C6A49}"/>
              </a:ext>
            </a:extLst>
          </p:cNvPr>
          <p:cNvSpPr txBox="1"/>
          <p:nvPr/>
        </p:nvSpPr>
        <p:spPr>
          <a:xfrm>
            <a:off x="692727" y="1385454"/>
            <a:ext cx="10538690" cy="4832092"/>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We can model the concept of being Social Clinicians who address social problems in the Social Clinic. </a:t>
            </a:r>
          </a:p>
          <a:p>
            <a:pPr marL="457200" indent="-457200">
              <a:buFont typeface="Arial" panose="020B0604020202020204" pitchFamily="34" charset="0"/>
              <a:buChar char="•"/>
            </a:pP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We can share our experiences with and confidence in the CHPEM.</a:t>
            </a: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We can offer the CHPEM as a model for creation of “vast fields of public activity” in the general economy.</a:t>
            </a:r>
          </a:p>
          <a:p>
            <a:pPr marL="457200" indent="-457200">
              <a:buFont typeface="Arial" panose="020B0604020202020204" pitchFamily="34" charset="0"/>
              <a:buChar char="•"/>
            </a:pP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We can offer the CHPEM as an alternative social and economic model—an alternative to the global corporate capitalist model. </a:t>
            </a: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We can suggest that many of the most serious problems facing Humanity might benefit from widespread understanding and practice of the CHPEM, as opposed to continued dominance of the practice of corporate capitalism.  </a:t>
            </a:r>
          </a:p>
        </p:txBody>
      </p:sp>
    </p:spTree>
    <p:extLst>
      <p:ext uri="{BB962C8B-B14F-4D97-AF65-F5344CB8AC3E}">
        <p14:creationId xmlns:p14="http://schemas.microsoft.com/office/powerpoint/2010/main" val="5592161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239685-FC95-73AD-7711-C4B432A5D0CC}"/>
              </a:ext>
            </a:extLst>
          </p:cNvPr>
          <p:cNvSpPr txBox="1"/>
          <p:nvPr/>
        </p:nvSpPr>
        <p:spPr>
          <a:xfrm>
            <a:off x="1078992" y="1088136"/>
            <a:ext cx="9884664" cy="4401205"/>
          </a:xfrm>
          <a:prstGeom prst="rect">
            <a:avLst/>
          </a:prstGeom>
          <a:noFill/>
        </p:spPr>
        <p:txBody>
          <a:bodyPr wrap="square" rtlCol="0">
            <a:spAutoFit/>
          </a:bodyPr>
          <a:lstStyle/>
          <a:p>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A major suggestion of this course and the book (</a:t>
            </a:r>
            <a:r>
              <a:rPr lang="en-US" sz="2800" b="1" i="1" dirty="0">
                <a:solidFill>
                  <a:srgbClr val="FFFF00"/>
                </a:solidFill>
                <a:latin typeface="Calibri" panose="020F0502020204030204" pitchFamily="34" charset="0"/>
                <a:ea typeface="Calibri" panose="020F0502020204030204" pitchFamily="34" charset="0"/>
                <a:cs typeface="Calibri" panose="020F0502020204030204" pitchFamily="34" charset="0"/>
              </a:rPr>
              <a:t>Sowing Seeds of Social Beauty</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is that if the enormous problems currently facing Humanity were to be brought before the Social Clinic for rigorous examination and treatment, it would be concluded that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the global corporate capitalist model is a major root cause</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of many of the most devastating problems facing Humanity; and that a potential solution is to consider the development of a </a:t>
            </a:r>
            <a:r>
              <a:rPr lang="en-US" sz="2800" b="1" dirty="0">
                <a:solidFill>
                  <a:srgbClr val="00FFFF"/>
                </a:solidFill>
                <a:latin typeface="Calibri" panose="020F0502020204030204" pitchFamily="34" charset="0"/>
                <a:ea typeface="Calibri" panose="020F0502020204030204" pitchFamily="34" charset="0"/>
                <a:cs typeface="Calibri" panose="020F0502020204030204" pitchFamily="34" charset="0"/>
              </a:rPr>
              <a:t>Collaborative International Network of Unique, Independent (Sovereign), Creative, Self-Determined, Self-Reliant, Democratic, CHPEM-inspired, Hugo-Inspired, National Public Economies</a:t>
            </a: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07178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5BCF63-6512-5ED4-B5B6-4FA9A3F25FAD}"/>
              </a:ext>
            </a:extLst>
          </p:cNvPr>
          <p:cNvSpPr txBox="1"/>
          <p:nvPr/>
        </p:nvSpPr>
        <p:spPr>
          <a:xfrm>
            <a:off x="1201097" y="1032902"/>
            <a:ext cx="10261600" cy="3970318"/>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For additional information about the concept of the Social Clinician and the Social Clinic please see the following Chapters in </a:t>
            </a:r>
            <a:r>
              <a:rPr lang="en-US" sz="2800" b="1" i="1" dirty="0">
                <a:solidFill>
                  <a:srgbClr val="FFFF00"/>
                </a:solidFill>
                <a:latin typeface="Calibri" panose="020F0502020204030204" pitchFamily="34" charset="0"/>
                <a:ea typeface="Calibri" panose="020F0502020204030204" pitchFamily="34" charset="0"/>
                <a:cs typeface="Calibri" panose="020F0502020204030204" pitchFamily="34" charset="0"/>
              </a:rPr>
              <a:t>Sowing Seeds of Social Beauty</a:t>
            </a:r>
            <a:r>
              <a:rPr lang="en-US" sz="2800" b="1" i="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particularly Chapters 10 and 54</a:t>
            </a:r>
            <a:r>
              <a:rPr lang="en-US" sz="2800" b="1" i="1"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marL="914400" lvl="1" indent="-457200">
              <a:buFont typeface="Arial" panose="020B0604020202020204" pitchFamily="34" charset="0"/>
              <a:buChar char="•"/>
            </a:pP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914400" lvl="1"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Chapter 9: Welcome to the Social Clinic</a:t>
            </a:r>
          </a:p>
          <a:p>
            <a:pPr marL="914400" lvl="1"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Chapter 10: What is the Social Clinic and Why Do We Need Social Clinic Sessions?</a:t>
            </a:r>
          </a:p>
          <a:p>
            <a:pPr marL="914400" lvl="1"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Chapter 53: The Goals of the Social Clinic </a:t>
            </a:r>
          </a:p>
          <a:p>
            <a:pPr marL="914400" lvl="1"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Chapter 54: A Social Clinic Curriculum</a:t>
            </a:r>
          </a:p>
        </p:txBody>
      </p:sp>
    </p:spTree>
    <p:extLst>
      <p:ext uri="{BB962C8B-B14F-4D97-AF65-F5344CB8AC3E}">
        <p14:creationId xmlns:p14="http://schemas.microsoft.com/office/powerpoint/2010/main" val="16313628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770E09-767B-0601-084E-7A589B9BBE47}"/>
              </a:ext>
            </a:extLst>
          </p:cNvPr>
          <p:cNvSpPr txBox="1"/>
          <p:nvPr/>
        </p:nvSpPr>
        <p:spPr>
          <a:xfrm>
            <a:off x="1380744" y="1035492"/>
            <a:ext cx="9079992" cy="452431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Do you think it is generally true that corporate capitalism tends to result in  </a:t>
            </a:r>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Mean Social Arrangements </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and</a:t>
            </a:r>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Social Atrocity, </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while the CHPEM leads to </a:t>
            </a:r>
            <a:r>
              <a:rPr lang="en-US" sz="3200" b="1" dirty="0">
                <a:solidFill>
                  <a:srgbClr val="65EDFB"/>
                </a:solidFill>
                <a:latin typeface="Calibri" panose="020F0502020204030204" pitchFamily="34" charset="0"/>
                <a:ea typeface="Calibri" panose="020F0502020204030204" pitchFamily="34" charset="0"/>
                <a:cs typeface="Calibri" panose="020F0502020204030204" pitchFamily="34" charset="0"/>
              </a:rPr>
              <a:t>Kind Social Arrangements </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and</a:t>
            </a:r>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65EDFB"/>
                </a:solidFill>
                <a:latin typeface="Calibri" panose="020F0502020204030204" pitchFamily="34" charset="0"/>
                <a:ea typeface="Calibri" panose="020F0502020204030204" pitchFamily="34" charset="0"/>
                <a:cs typeface="Calibri" panose="020F0502020204030204" pitchFamily="34" charset="0"/>
              </a:rPr>
              <a:t>Social Beauty</a:t>
            </a:r>
            <a:r>
              <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rPr>
              <a:t>?</a:t>
            </a:r>
          </a:p>
          <a:p>
            <a:pPr algn="ctr"/>
            <a:endPar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Do you think it is true that the Corporate Capitalist Economic Model is a major root cause of the extremely serious problems facing Humanity?</a:t>
            </a:r>
          </a:p>
        </p:txBody>
      </p:sp>
    </p:spTree>
    <p:extLst>
      <p:ext uri="{BB962C8B-B14F-4D97-AF65-F5344CB8AC3E}">
        <p14:creationId xmlns:p14="http://schemas.microsoft.com/office/powerpoint/2010/main" val="23272027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29F850-C14B-6F24-E322-A37874012D12}"/>
              </a:ext>
            </a:extLst>
          </p:cNvPr>
          <p:cNvSpPr txBox="1"/>
          <p:nvPr/>
        </p:nvSpPr>
        <p:spPr>
          <a:xfrm>
            <a:off x="320040" y="294376"/>
            <a:ext cx="11192256" cy="6001643"/>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If so, why would we, as a society, choose a social and economic model that creates </a:t>
            </a:r>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Mean Social Arrangements </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and breeds </a:t>
            </a:r>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Social Atrocity </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when we could choose a model (like the CHPEM) that creates </a:t>
            </a:r>
            <a:r>
              <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rPr>
              <a:t>Kind Social Arrangements</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and </a:t>
            </a:r>
            <a:r>
              <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rPr>
              <a:t>Social Beauty</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algn="ctr"/>
            <a:endPar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Why not extend the spirit, principles, and practices of the CHPEM to the general society and the general economy?  Why not focus on </a:t>
            </a:r>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Sowing Seeds of Social Beauty</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rather than perpetuating a model that generates one Social Atrocity after another?</a:t>
            </a:r>
          </a:p>
          <a:p>
            <a:pPr algn="ctr"/>
            <a:endPar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At the very least, shouldn’t we encourage widespread respectful  </a:t>
            </a:r>
            <a:r>
              <a:rPr lang="en-US" sz="3200" b="1" dirty="0">
                <a:solidFill>
                  <a:srgbClr val="00FFFF"/>
                </a:solidFill>
                <a:latin typeface="Calibri" panose="020F0502020204030204" pitchFamily="34" charset="0"/>
                <a:ea typeface="Calibri" panose="020F0502020204030204" pitchFamily="34" charset="0"/>
                <a:cs typeface="Calibri" panose="020F0502020204030204" pitchFamily="34" charset="0"/>
              </a:rPr>
              <a:t>public dialogue </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about the issues raised in this course? </a:t>
            </a:r>
          </a:p>
        </p:txBody>
      </p:sp>
    </p:spTree>
    <p:extLst>
      <p:ext uri="{BB962C8B-B14F-4D97-AF65-F5344CB8AC3E}">
        <p14:creationId xmlns:p14="http://schemas.microsoft.com/office/powerpoint/2010/main" val="31092210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FEA575-3758-91AF-BD94-8F9119D0A15D}"/>
              </a:ext>
            </a:extLst>
          </p:cNvPr>
          <p:cNvSpPr txBox="1"/>
          <p:nvPr/>
        </p:nvSpPr>
        <p:spPr>
          <a:xfrm>
            <a:off x="1069478" y="809457"/>
            <a:ext cx="9756648" cy="6001643"/>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In my view, it is naïve and </a:t>
            </a:r>
            <a:r>
              <a:rPr lang="en-US" sz="2400" b="1" u="sng" dirty="0">
                <a:solidFill>
                  <a:schemeClr val="bg1"/>
                </a:solidFill>
                <a:latin typeface="Calibri" panose="020F0502020204030204" pitchFamily="34" charset="0"/>
                <a:ea typeface="Calibri" panose="020F0502020204030204" pitchFamily="34" charset="0"/>
                <a:cs typeface="Calibri" panose="020F0502020204030204" pitchFamily="34" charset="0"/>
              </a:rPr>
              <a:t>totally unrealistic</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to expect the enormous problems currently facing Humanity to come to resolution, if we, the public, continue to allow the corporate capitalist economic model to prevail over Humanity.</a:t>
            </a:r>
          </a:p>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For these problems to be successfully treated, the public must recognize and encourage public dialogue about:</a:t>
            </a:r>
          </a:p>
          <a:p>
            <a:pPr marL="800100" lvl="1" indent="-342900">
              <a:buFont typeface="Arial" panose="020B0604020202020204" pitchFamily="34" charset="0"/>
              <a:buChar char="•"/>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abusive, anti-human set of social misunderstandings upon which the corporate capitalist model is based (capitalism’s Achilles’ heel)</a:t>
            </a:r>
          </a:p>
          <a:p>
            <a:pPr marL="800100" lvl="1" indent="-342900">
              <a:buFont typeface="Arial" panose="020B0604020202020204" pitchFamily="34" charset="0"/>
              <a:buChar char="•"/>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Particularly capitalism’s negative view of Human Nature and the inappropriate leaders the corporate capitalist model promotes and places in positions of power</a:t>
            </a:r>
          </a:p>
          <a:p>
            <a:pPr marL="800100" lvl="1" indent="-342900">
              <a:buFont typeface="Arial" panose="020B0604020202020204" pitchFamily="34" charset="0"/>
              <a:buChar char="•"/>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Mean Social Arrangements the corporate capitalist model creates</a:t>
            </a:r>
          </a:p>
          <a:p>
            <a:pPr marL="800100" lvl="1" indent="-342900">
              <a:buFont typeface="Arial" panose="020B0604020202020204" pitchFamily="34" charset="0"/>
              <a:buChar char="•"/>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horrible Social Atrocities that predictably result</a:t>
            </a:r>
          </a:p>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FEC81A69-9E86-7467-ADDC-AC1B0FB8FDE2}"/>
              </a:ext>
            </a:extLst>
          </p:cNvPr>
          <p:cNvSpPr txBox="1"/>
          <p:nvPr/>
        </p:nvSpPr>
        <p:spPr>
          <a:xfrm>
            <a:off x="4252052" y="144180"/>
            <a:ext cx="2770632"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Conclusions</a:t>
            </a:r>
          </a:p>
        </p:txBody>
      </p:sp>
    </p:spTree>
    <p:extLst>
      <p:ext uri="{BB962C8B-B14F-4D97-AF65-F5344CB8AC3E}">
        <p14:creationId xmlns:p14="http://schemas.microsoft.com/office/powerpoint/2010/main" val="33176335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B7D988-0AC4-2885-8076-2F960C575B05}"/>
              </a:ext>
            </a:extLst>
          </p:cNvPr>
          <p:cNvSpPr txBox="1"/>
          <p:nvPr/>
        </p:nvSpPr>
        <p:spPr>
          <a:xfrm>
            <a:off x="548640" y="1014984"/>
            <a:ext cx="11100816" cy="5632311"/>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But we must do more than just criticize the corporate capitalist model.  We must present a positive and compelling alternative social and economic model.</a:t>
            </a:r>
          </a:p>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Otherwise, the current rapidly declining </a:t>
            </a: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Unipolar</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global </a:t>
            </a:r>
            <a:r>
              <a:rPr lang="en-US" sz="2400" b="1" u="sng" dirty="0">
                <a:solidFill>
                  <a:schemeClr val="bg1"/>
                </a:solidFill>
                <a:latin typeface="Calibri" panose="020F0502020204030204" pitchFamily="34" charset="0"/>
                <a:ea typeface="Calibri" panose="020F0502020204030204" pitchFamily="34" charset="0"/>
                <a:cs typeface="Calibri" panose="020F0502020204030204" pitchFamily="34" charset="0"/>
              </a:rPr>
              <a:t>capitalist</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economic order will be replaced by the rapidly rising </a:t>
            </a: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BRICS+</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global </a:t>
            </a:r>
            <a:r>
              <a:rPr lang="en-US" sz="2400" b="1" u="sng" dirty="0">
                <a:solidFill>
                  <a:schemeClr val="bg1"/>
                </a:solidFill>
                <a:latin typeface="Calibri" panose="020F0502020204030204" pitchFamily="34" charset="0"/>
                <a:ea typeface="Calibri" panose="020F0502020204030204" pitchFamily="34" charset="0"/>
                <a:cs typeface="Calibri" panose="020F0502020204030204" pitchFamily="34" charset="0"/>
              </a:rPr>
              <a:t>capitalist</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economic order or, much worse and most alarming, by the hideously technocratic and heartless transnational </a:t>
            </a:r>
            <a:r>
              <a:rPr lang="en-US" sz="2400" b="1" u="sng" dirty="0">
                <a:solidFill>
                  <a:schemeClr val="bg1"/>
                </a:solidFill>
                <a:latin typeface="Calibri" panose="020F0502020204030204" pitchFamily="34" charset="0"/>
                <a:ea typeface="Calibri" panose="020F0502020204030204" pitchFamily="34" charset="0"/>
                <a:cs typeface="Calibri" panose="020F0502020204030204" pitchFamily="34" charset="0"/>
              </a:rPr>
              <a:t>ultra-capitalist</a:t>
            </a: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 “One World Government” </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envisioned by the Davos crowd.</a:t>
            </a:r>
          </a:p>
          <a:p>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If we are serious about treating the Mean Social Arrangements of global corporate capitalism and the horrible Social Atrocities it spawns, the </a:t>
            </a:r>
            <a:r>
              <a:rPr lang="en-US" sz="2400" b="1" u="sng" dirty="0">
                <a:solidFill>
                  <a:schemeClr val="bg1"/>
                </a:solidFill>
                <a:latin typeface="Calibri" panose="020F0502020204030204" pitchFamily="34" charset="0"/>
                <a:ea typeface="Calibri" panose="020F0502020204030204" pitchFamily="34" charset="0"/>
                <a:cs typeface="Calibri" panose="020F0502020204030204" pitchFamily="34" charset="0"/>
              </a:rPr>
              <a:t>most realistic</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approach is to </a:t>
            </a:r>
            <a:r>
              <a:rPr lang="en-US" sz="2400" b="1" dirty="0">
                <a:solidFill>
                  <a:srgbClr val="00FFFF"/>
                </a:solidFill>
                <a:latin typeface="Calibri" panose="020F0502020204030204" pitchFamily="34" charset="0"/>
                <a:ea typeface="Calibri" panose="020F0502020204030204" pitchFamily="34" charset="0"/>
                <a:cs typeface="Calibri" panose="020F0502020204030204" pitchFamily="34" charset="0"/>
              </a:rPr>
              <a:t>expose capitalism’s Achilles’ heel </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and </a:t>
            </a:r>
            <a:r>
              <a:rPr lang="en-US" sz="2400" b="1" dirty="0">
                <a:solidFill>
                  <a:srgbClr val="00FFFF"/>
                </a:solidFill>
                <a:latin typeface="Calibri" panose="020F0502020204030204" pitchFamily="34" charset="0"/>
                <a:ea typeface="Calibri" panose="020F0502020204030204" pitchFamily="34" charset="0"/>
                <a:cs typeface="Calibri" panose="020F0502020204030204" pitchFamily="34" charset="0"/>
              </a:rPr>
              <a:t>promote the option of creating “Vast Fields of Public Activity.” </a:t>
            </a:r>
          </a:p>
          <a:p>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We can begin by serving as </a:t>
            </a: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Social Clinicians</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who carefully </a:t>
            </a: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Sow Seeds of Social Beauty</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57A1F1D3-4737-12A6-0F60-9900A0746FF0}"/>
              </a:ext>
            </a:extLst>
          </p:cNvPr>
          <p:cNvSpPr txBox="1"/>
          <p:nvPr/>
        </p:nvSpPr>
        <p:spPr>
          <a:xfrm>
            <a:off x="4331208" y="148710"/>
            <a:ext cx="3529584"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Conclusions</a:t>
            </a:r>
          </a:p>
        </p:txBody>
      </p:sp>
    </p:spTree>
    <p:extLst>
      <p:ext uri="{BB962C8B-B14F-4D97-AF65-F5344CB8AC3E}">
        <p14:creationId xmlns:p14="http://schemas.microsoft.com/office/powerpoint/2010/main" val="41265638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1FFCCB-67A9-7678-4C34-1CF8D7527623}"/>
              </a:ext>
            </a:extLst>
          </p:cNvPr>
          <p:cNvPicPr>
            <a:picLocks noChangeAspect="1"/>
          </p:cNvPicPr>
          <p:nvPr/>
        </p:nvPicPr>
        <p:blipFill>
          <a:blip r:embed="rId3"/>
          <a:stretch>
            <a:fillRect/>
          </a:stretch>
        </p:blipFill>
        <p:spPr>
          <a:xfrm>
            <a:off x="4472172" y="703771"/>
            <a:ext cx="7217160" cy="5450458"/>
          </a:xfrm>
          <a:prstGeom prst="rect">
            <a:avLst/>
          </a:prstGeom>
        </p:spPr>
      </p:pic>
      <p:sp>
        <p:nvSpPr>
          <p:cNvPr id="6" name="TextBox 5">
            <a:extLst>
              <a:ext uri="{FF2B5EF4-FFF2-40B4-BE49-F238E27FC236}">
                <a16:creationId xmlns:a16="http://schemas.microsoft.com/office/drawing/2014/main" id="{7946605B-E31E-80C9-B4DD-7D5707255EE5}"/>
              </a:ext>
            </a:extLst>
          </p:cNvPr>
          <p:cNvSpPr txBox="1"/>
          <p:nvPr/>
        </p:nvSpPr>
        <p:spPr>
          <a:xfrm>
            <a:off x="263904" y="288272"/>
            <a:ext cx="3950208" cy="830997"/>
          </a:xfrm>
          <a:prstGeom prst="rect">
            <a:avLst/>
          </a:prstGeom>
          <a:noFill/>
        </p:spPr>
        <p:txBody>
          <a:bodyPr wrap="square" rtlCol="0">
            <a:spAutoFit/>
          </a:bodyPr>
          <a:lstStyle/>
          <a:p>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Full grown wheat does not magically appear overnight</a:t>
            </a:r>
          </a:p>
        </p:txBody>
      </p:sp>
      <p:sp>
        <p:nvSpPr>
          <p:cNvPr id="7" name="TextBox 6">
            <a:extLst>
              <a:ext uri="{FF2B5EF4-FFF2-40B4-BE49-F238E27FC236}">
                <a16:creationId xmlns:a16="http://schemas.microsoft.com/office/drawing/2014/main" id="{2DB001B7-C112-1561-A5A2-02B3B669D3E0}"/>
              </a:ext>
            </a:extLst>
          </p:cNvPr>
          <p:cNvSpPr txBox="1"/>
          <p:nvPr/>
        </p:nvSpPr>
        <p:spPr>
          <a:xfrm>
            <a:off x="382776" y="1166628"/>
            <a:ext cx="3985512" cy="2677656"/>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Prepare the field</a:t>
            </a:r>
          </a:p>
          <a:p>
            <a:pPr marL="342900" indent="-34290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Sow the seeds</a:t>
            </a:r>
          </a:p>
          <a:p>
            <a:pPr marL="342900" indent="-34290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Water</a:t>
            </a:r>
          </a:p>
          <a:p>
            <a:pPr marL="342900" indent="-34290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Sunlight</a:t>
            </a:r>
          </a:p>
          <a:p>
            <a:pPr marL="342900" indent="-34290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Hard work…Collaboration</a:t>
            </a:r>
          </a:p>
          <a:p>
            <a:pPr marL="342900" indent="-34290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Continually learn</a:t>
            </a:r>
          </a:p>
          <a:p>
            <a:pPr marL="342900" indent="-34290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Protect the soil</a:t>
            </a:r>
          </a:p>
        </p:txBody>
      </p:sp>
      <p:sp>
        <p:nvSpPr>
          <p:cNvPr id="8" name="TextBox 7">
            <a:extLst>
              <a:ext uri="{FF2B5EF4-FFF2-40B4-BE49-F238E27FC236}">
                <a16:creationId xmlns:a16="http://schemas.microsoft.com/office/drawing/2014/main" id="{2E2BF978-9725-1DDD-443D-4DBEA442E279}"/>
              </a:ext>
            </a:extLst>
          </p:cNvPr>
          <p:cNvSpPr txBox="1"/>
          <p:nvPr/>
        </p:nvSpPr>
        <p:spPr>
          <a:xfrm>
            <a:off x="382776" y="4014216"/>
            <a:ext cx="3831336" cy="830997"/>
          </a:xfrm>
          <a:prstGeom prst="rect">
            <a:avLst/>
          </a:prstGeom>
          <a:noFill/>
        </p:spPr>
        <p:txBody>
          <a:bodyPr wrap="square" rtlCol="0">
            <a:spAutoFit/>
          </a:bodyPr>
          <a:lstStyle/>
          <a:p>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Social Beauty does not magically appear overnight</a:t>
            </a:r>
          </a:p>
        </p:txBody>
      </p:sp>
      <p:sp>
        <p:nvSpPr>
          <p:cNvPr id="9" name="TextBox 8">
            <a:extLst>
              <a:ext uri="{FF2B5EF4-FFF2-40B4-BE49-F238E27FC236}">
                <a16:creationId xmlns:a16="http://schemas.microsoft.com/office/drawing/2014/main" id="{4362B1C8-7803-725B-4BFE-D3220CFE7FE7}"/>
              </a:ext>
            </a:extLst>
          </p:cNvPr>
          <p:cNvSpPr txBox="1"/>
          <p:nvPr/>
        </p:nvSpPr>
        <p:spPr>
          <a:xfrm>
            <a:off x="710688" y="5000068"/>
            <a:ext cx="3657600"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Prepare fertile ground</a:t>
            </a:r>
          </a:p>
          <a:p>
            <a:pPr marL="285750" indent="-28575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Sow the seeds…</a:t>
            </a:r>
          </a:p>
          <a:p>
            <a:pPr marL="285750" indent="-28575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Water…</a:t>
            </a:r>
          </a:p>
          <a:p>
            <a:pPr marL="285750" indent="-28575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Shed light …</a:t>
            </a:r>
          </a:p>
        </p:txBody>
      </p:sp>
    </p:spTree>
    <p:extLst>
      <p:ext uri="{BB962C8B-B14F-4D97-AF65-F5344CB8AC3E}">
        <p14:creationId xmlns:p14="http://schemas.microsoft.com/office/powerpoint/2010/main" val="1280863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2DAFB-1E36-8868-9EE1-92534422C7C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27B5F1-4886-3A55-B304-95E36C977DCA}"/>
              </a:ext>
            </a:extLst>
          </p:cNvPr>
          <p:cNvSpPr txBox="1"/>
          <p:nvPr/>
        </p:nvSpPr>
        <p:spPr>
          <a:xfrm>
            <a:off x="733044" y="1810512"/>
            <a:ext cx="11055096" cy="3785652"/>
          </a:xfrm>
          <a:prstGeom prst="rect">
            <a:avLst/>
          </a:prstGeom>
          <a:noFill/>
        </p:spPr>
        <p:txBody>
          <a:bodyPr wrap="square" rtlCol="0">
            <a:spAutoFit/>
          </a:bodyPr>
          <a:lstStyle/>
          <a:p>
            <a:pPr marL="457200" indent="-457200">
              <a:buAutoNum type="arabicPeriod" startAt="13"/>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Application of the CHPEM to a General Economy—A “Third Way”</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Anticipated Concerns about Applying the CHPEM to a General Economy</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The Difference between the CHPEM and Other Economic Models</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Development of a Collaborative International Network of Unique Independent,  Creative, Self-Determined, Self-Reliant, Democratic, CHPEM-Inspired, Hugo-Inspired National Public Economies—as an alternative to global corporate capitalism</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The Need for Social Clinicians and Social Clinics</a:t>
            </a:r>
          </a:p>
          <a:p>
            <a:pPr marL="457200" indent="-457200">
              <a:buAutoNum type="arabicPeriod" startAt="14"/>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The Role of Pediatricians and Children’s Hospitals in Creating a Healthier World</a:t>
            </a:r>
          </a:p>
          <a:p>
            <a:pPr marL="457200" indent="-457200">
              <a:buAutoNum type="arabicPeriod" startAt="14"/>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390AA56-F764-ECB5-9C69-55061F079EA0}"/>
              </a:ext>
            </a:extLst>
          </p:cNvPr>
          <p:cNvSpPr txBox="1"/>
          <p:nvPr/>
        </p:nvSpPr>
        <p:spPr>
          <a:xfrm>
            <a:off x="1051561" y="310896"/>
            <a:ext cx="9747504"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List of the Presentations Provided in this Course (Cont.):</a:t>
            </a:r>
          </a:p>
        </p:txBody>
      </p:sp>
      <p:cxnSp>
        <p:nvCxnSpPr>
          <p:cNvPr id="10" name="Straight Connector 9">
            <a:extLst>
              <a:ext uri="{FF2B5EF4-FFF2-40B4-BE49-F238E27FC236}">
                <a16:creationId xmlns:a16="http://schemas.microsoft.com/office/drawing/2014/main" id="{1514FF23-C47E-B118-F683-D1306DAF28D5}"/>
              </a:ext>
            </a:extLst>
          </p:cNvPr>
          <p:cNvCxnSpPr>
            <a:cxnSpLocks/>
          </p:cNvCxnSpPr>
          <p:nvPr/>
        </p:nvCxnSpPr>
        <p:spPr>
          <a:xfrm>
            <a:off x="1207008" y="895671"/>
            <a:ext cx="8055864"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10191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15553A-9F58-6F5F-4EBB-3083E2625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24" y="141316"/>
            <a:ext cx="5440680" cy="6575368"/>
          </a:xfrm>
          <a:prstGeom prst="rect">
            <a:avLst/>
          </a:prstGeom>
        </p:spPr>
      </p:pic>
      <p:sp>
        <p:nvSpPr>
          <p:cNvPr id="4" name="TextBox 3">
            <a:extLst>
              <a:ext uri="{FF2B5EF4-FFF2-40B4-BE49-F238E27FC236}">
                <a16:creationId xmlns:a16="http://schemas.microsoft.com/office/drawing/2014/main" id="{3750B923-DC8B-F86F-B8C5-2BEC0E24AC2B}"/>
              </a:ext>
            </a:extLst>
          </p:cNvPr>
          <p:cNvSpPr txBox="1"/>
          <p:nvPr/>
        </p:nvSpPr>
        <p:spPr>
          <a:xfrm>
            <a:off x="6844930" y="476134"/>
            <a:ext cx="4727448" cy="1200329"/>
          </a:xfrm>
          <a:prstGeom prst="rect">
            <a:avLst/>
          </a:prstGeom>
          <a:noFill/>
        </p:spPr>
        <p:txBody>
          <a:bodyPr wrap="square" rtlCol="0">
            <a:spAutoFit/>
          </a:bodyPr>
          <a:lstStyle/>
          <a:p>
            <a:pPr algn="ctr"/>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Horse-drawn </a:t>
            </a:r>
          </a:p>
          <a:p>
            <a:pPr algn="ctr"/>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“Combine Harvester”</a:t>
            </a:r>
          </a:p>
        </p:txBody>
      </p:sp>
      <p:sp>
        <p:nvSpPr>
          <p:cNvPr id="2" name="TextBox 1">
            <a:extLst>
              <a:ext uri="{FF2B5EF4-FFF2-40B4-BE49-F238E27FC236}">
                <a16:creationId xmlns:a16="http://schemas.microsoft.com/office/drawing/2014/main" id="{F4EC6FD8-7195-DD8E-237E-3C77C6A90D42}"/>
              </a:ext>
            </a:extLst>
          </p:cNvPr>
          <p:cNvSpPr txBox="1"/>
          <p:nvPr/>
        </p:nvSpPr>
        <p:spPr>
          <a:xfrm>
            <a:off x="6470027" y="2381135"/>
            <a:ext cx="5440680" cy="3970318"/>
          </a:xfrm>
          <a:prstGeom prst="rect">
            <a:avLst/>
          </a:prstGeom>
          <a:noFill/>
        </p:spPr>
        <p:txBody>
          <a:bodyPr wrap="square" rtlCol="0">
            <a:spAutoFit/>
          </a:bodyPr>
          <a:lstStyle/>
          <a:p>
            <a:pPr lvl="1"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Collaboration was the </a:t>
            </a:r>
            <a:r>
              <a:rPr lang="en-US" sz="2800" b="1" u="sng" dirty="0">
                <a:solidFill>
                  <a:schemeClr val="bg1"/>
                </a:solidFill>
                <a:latin typeface="Calibri" panose="020F0502020204030204" pitchFamily="34" charset="0"/>
                <a:ea typeface="Calibri" panose="020F0502020204030204" pitchFamily="34" charset="0"/>
                <a:cs typeface="Calibri" panose="020F0502020204030204" pitchFamily="34" charset="0"/>
              </a:rPr>
              <a:t>realistic</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approach. </a:t>
            </a:r>
          </a:p>
          <a:p>
            <a:pPr lvl="1"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“Fierce independence” was the </a:t>
            </a:r>
            <a:r>
              <a:rPr lang="en-US" sz="2800" b="1" u="sng" dirty="0">
                <a:solidFill>
                  <a:schemeClr val="bg1"/>
                </a:solidFill>
                <a:latin typeface="Calibri" panose="020F0502020204030204" pitchFamily="34" charset="0"/>
                <a:ea typeface="Calibri" panose="020F0502020204030204" pitchFamily="34" charset="0"/>
                <a:cs typeface="Calibri" panose="020F0502020204030204" pitchFamily="34" charset="0"/>
              </a:rPr>
              <a:t>unrealistic</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approach</a:t>
            </a:r>
          </a:p>
          <a:p>
            <a:pPr lvl="1" algn="ct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camaraderie in the fields and the multi-family harvest celebration at the farmhouse were things of Social Beauty</a:t>
            </a:r>
          </a:p>
        </p:txBody>
      </p:sp>
    </p:spTree>
    <p:extLst>
      <p:ext uri="{BB962C8B-B14F-4D97-AF65-F5344CB8AC3E}">
        <p14:creationId xmlns:p14="http://schemas.microsoft.com/office/powerpoint/2010/main" val="23883105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A8490-37BC-2238-F6B6-82FED46B0B3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B4E016C-CEDC-0B3C-F766-776DE00A79C3}"/>
              </a:ext>
            </a:extLst>
          </p:cNvPr>
          <p:cNvPicPr>
            <a:picLocks noChangeAspect="1"/>
          </p:cNvPicPr>
          <p:nvPr/>
        </p:nvPicPr>
        <p:blipFill>
          <a:blip r:embed="rId3"/>
          <a:stretch>
            <a:fillRect/>
          </a:stretch>
        </p:blipFill>
        <p:spPr>
          <a:xfrm>
            <a:off x="4472172" y="703771"/>
            <a:ext cx="7217160" cy="5450458"/>
          </a:xfrm>
          <a:prstGeom prst="rect">
            <a:avLst/>
          </a:prstGeom>
        </p:spPr>
      </p:pic>
      <p:sp>
        <p:nvSpPr>
          <p:cNvPr id="6" name="TextBox 5">
            <a:extLst>
              <a:ext uri="{FF2B5EF4-FFF2-40B4-BE49-F238E27FC236}">
                <a16:creationId xmlns:a16="http://schemas.microsoft.com/office/drawing/2014/main" id="{C31E2B7A-97CC-AA03-9A9C-AA9FD3076A19}"/>
              </a:ext>
            </a:extLst>
          </p:cNvPr>
          <p:cNvSpPr txBox="1"/>
          <p:nvPr/>
        </p:nvSpPr>
        <p:spPr>
          <a:xfrm>
            <a:off x="263904" y="288272"/>
            <a:ext cx="3950208" cy="830997"/>
          </a:xfrm>
          <a:prstGeom prst="rect">
            <a:avLst/>
          </a:prstGeom>
          <a:noFill/>
        </p:spPr>
        <p:txBody>
          <a:bodyPr wrap="square" rtlCol="0">
            <a:spAutoFit/>
          </a:bodyPr>
          <a:lstStyle/>
          <a:p>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Full grown wheat does not magically appear overnight</a:t>
            </a:r>
          </a:p>
        </p:txBody>
      </p:sp>
      <p:sp>
        <p:nvSpPr>
          <p:cNvPr id="7" name="TextBox 6">
            <a:extLst>
              <a:ext uri="{FF2B5EF4-FFF2-40B4-BE49-F238E27FC236}">
                <a16:creationId xmlns:a16="http://schemas.microsoft.com/office/drawing/2014/main" id="{B83C9A54-8D99-4FE8-F73C-DA7A4951C58A}"/>
              </a:ext>
            </a:extLst>
          </p:cNvPr>
          <p:cNvSpPr txBox="1"/>
          <p:nvPr/>
        </p:nvSpPr>
        <p:spPr>
          <a:xfrm>
            <a:off x="382776" y="1166628"/>
            <a:ext cx="3985512" cy="2677656"/>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Prepare the field</a:t>
            </a:r>
          </a:p>
          <a:p>
            <a:pPr marL="342900" indent="-34290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Sow the seeds</a:t>
            </a:r>
          </a:p>
          <a:p>
            <a:pPr marL="342900" indent="-34290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Water</a:t>
            </a:r>
          </a:p>
          <a:p>
            <a:pPr marL="342900" indent="-34290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Sunlight</a:t>
            </a:r>
          </a:p>
          <a:p>
            <a:pPr marL="342900" indent="-34290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Hard work…Collaboration</a:t>
            </a:r>
          </a:p>
          <a:p>
            <a:pPr marL="342900" indent="-34290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Continually learn</a:t>
            </a:r>
          </a:p>
          <a:p>
            <a:pPr marL="342900" indent="-34290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Protect the soil</a:t>
            </a:r>
          </a:p>
        </p:txBody>
      </p:sp>
      <p:sp>
        <p:nvSpPr>
          <p:cNvPr id="8" name="TextBox 7">
            <a:extLst>
              <a:ext uri="{FF2B5EF4-FFF2-40B4-BE49-F238E27FC236}">
                <a16:creationId xmlns:a16="http://schemas.microsoft.com/office/drawing/2014/main" id="{3AB96942-6791-26CF-4F01-2BB04911D7D5}"/>
              </a:ext>
            </a:extLst>
          </p:cNvPr>
          <p:cNvSpPr txBox="1"/>
          <p:nvPr/>
        </p:nvSpPr>
        <p:spPr>
          <a:xfrm>
            <a:off x="382776" y="4014216"/>
            <a:ext cx="3831336" cy="830997"/>
          </a:xfrm>
          <a:prstGeom prst="rect">
            <a:avLst/>
          </a:prstGeom>
          <a:noFill/>
        </p:spPr>
        <p:txBody>
          <a:bodyPr wrap="square" rtlCol="0">
            <a:spAutoFit/>
          </a:bodyPr>
          <a:lstStyle/>
          <a:p>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Social Beauty does not magically appear overnight</a:t>
            </a:r>
          </a:p>
        </p:txBody>
      </p:sp>
      <p:sp>
        <p:nvSpPr>
          <p:cNvPr id="9" name="TextBox 8">
            <a:extLst>
              <a:ext uri="{FF2B5EF4-FFF2-40B4-BE49-F238E27FC236}">
                <a16:creationId xmlns:a16="http://schemas.microsoft.com/office/drawing/2014/main" id="{38AFB122-2485-9887-48A9-737854D31B85}"/>
              </a:ext>
            </a:extLst>
          </p:cNvPr>
          <p:cNvSpPr txBox="1"/>
          <p:nvPr/>
        </p:nvSpPr>
        <p:spPr>
          <a:xfrm>
            <a:off x="710688" y="5000068"/>
            <a:ext cx="3657600"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Prepare fertile ground</a:t>
            </a:r>
          </a:p>
          <a:p>
            <a:pPr marL="285750" indent="-28575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Sow the seeds…</a:t>
            </a:r>
          </a:p>
          <a:p>
            <a:pPr marL="285750" indent="-28575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Water…</a:t>
            </a:r>
          </a:p>
          <a:p>
            <a:pPr marL="285750" indent="-285750">
              <a:buFont typeface="Arial" panose="020B0604020202020204" pitchFamily="34" charset="0"/>
              <a:buChar char="•"/>
            </a:pP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Shine light …</a:t>
            </a:r>
          </a:p>
        </p:txBody>
      </p:sp>
    </p:spTree>
    <p:extLst>
      <p:ext uri="{BB962C8B-B14F-4D97-AF65-F5344CB8AC3E}">
        <p14:creationId xmlns:p14="http://schemas.microsoft.com/office/powerpoint/2010/main" val="13366110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8F9C1-8458-0037-114C-83D13F53192B}"/>
            </a:ext>
          </a:extLst>
        </p:cNvPr>
        <p:cNvGrpSpPr/>
        <p:nvPr/>
      </p:nvGrpSpPr>
      <p:grpSpPr>
        <a:xfrm>
          <a:off x="0" y="0"/>
          <a:ext cx="0" cy="0"/>
          <a:chOff x="0" y="0"/>
          <a:chExt cx="0" cy="0"/>
        </a:xfrm>
      </p:grpSpPr>
      <p:pic>
        <p:nvPicPr>
          <p:cNvPr id="2" name="Picture 1" descr="A painting of a person walking in a field&#10;&#10;AI-generated content may be incorrect.">
            <a:extLst>
              <a:ext uri="{FF2B5EF4-FFF2-40B4-BE49-F238E27FC236}">
                <a16:creationId xmlns:a16="http://schemas.microsoft.com/office/drawing/2014/main" id="{0CB960F4-672B-D8CA-6C7B-496E4EE576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265" y="443111"/>
            <a:ext cx="6530492" cy="5215729"/>
          </a:xfrm>
          <a:prstGeom prst="rect">
            <a:avLst/>
          </a:prstGeom>
          <a:noFill/>
          <a:ln>
            <a:noFill/>
          </a:ln>
        </p:spPr>
      </p:pic>
      <p:sp>
        <p:nvSpPr>
          <p:cNvPr id="9" name="TextBox 8">
            <a:extLst>
              <a:ext uri="{FF2B5EF4-FFF2-40B4-BE49-F238E27FC236}">
                <a16:creationId xmlns:a16="http://schemas.microsoft.com/office/drawing/2014/main" id="{6EDA14A4-6E84-BB42-4985-B0315681837B}"/>
              </a:ext>
            </a:extLst>
          </p:cNvPr>
          <p:cNvSpPr txBox="1"/>
          <p:nvPr/>
        </p:nvSpPr>
        <p:spPr>
          <a:xfrm>
            <a:off x="7287768" y="721750"/>
            <a:ext cx="4663440" cy="4585871"/>
          </a:xfrm>
          <a:prstGeom prst="rect">
            <a:avLst/>
          </a:prstGeom>
          <a:noFill/>
        </p:spPr>
        <p:txBody>
          <a:bodyPr wrap="square" rtlCol="0">
            <a:spAutoFit/>
          </a:bodyPr>
          <a:lstStyle/>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Thank you!</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For your attention and for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your interest in</a:t>
            </a:r>
          </a:p>
          <a:p>
            <a:pPr algn="ctr"/>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algn="ct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Sowing Seeds of Social Beauty</a:t>
            </a:r>
          </a:p>
          <a:p>
            <a:pPr algn="ctr"/>
            <a:endPar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and</a:t>
            </a:r>
            <a:endPar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Shining light on that which has been kept in the dark</a:t>
            </a:r>
          </a:p>
        </p:txBody>
      </p:sp>
      <p:sp>
        <p:nvSpPr>
          <p:cNvPr id="3" name="TextBox 2">
            <a:extLst>
              <a:ext uri="{FF2B5EF4-FFF2-40B4-BE49-F238E27FC236}">
                <a16:creationId xmlns:a16="http://schemas.microsoft.com/office/drawing/2014/main" id="{C6B04945-B454-A3FF-342C-BF81AB0D24E8}"/>
              </a:ext>
            </a:extLst>
          </p:cNvPr>
          <p:cNvSpPr txBox="1"/>
          <p:nvPr/>
        </p:nvSpPr>
        <p:spPr>
          <a:xfrm>
            <a:off x="330649" y="6071616"/>
            <a:ext cx="11117639" cy="646331"/>
          </a:xfrm>
          <a:prstGeom prst="rect">
            <a:avLst/>
          </a:prstGeom>
          <a:noFill/>
        </p:spPr>
        <p:txBody>
          <a:bodyPr wrap="square" rtlCol="0">
            <a:spAutoFit/>
          </a:bodyPr>
          <a:lstStyle/>
          <a:p>
            <a:r>
              <a:rPr lang="en-US" b="1" dirty="0">
                <a:solidFill>
                  <a:srgbClr val="00FFFF"/>
                </a:solidFill>
                <a:latin typeface="Calibri" panose="020F0502020204030204" pitchFamily="34" charset="0"/>
                <a:ea typeface="Calibri" panose="020F0502020204030204" pitchFamily="34" charset="0"/>
                <a:cs typeface="Calibri" panose="020F0502020204030204" pitchFamily="34" charset="0"/>
              </a:rPr>
              <a:t>Rob Rennebohm, MD     Email: </a:t>
            </a:r>
            <a:r>
              <a:rPr lang="en-US" b="1" dirty="0">
                <a:solidFill>
                  <a:srgbClr val="00FF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rmrennebohm@gmail.com</a:t>
            </a:r>
            <a:r>
              <a:rPr lang="en-US" b="1" dirty="0">
                <a:solidFill>
                  <a:srgbClr val="00FFFF"/>
                </a:solidFill>
                <a:latin typeface="Calibri" panose="020F0502020204030204" pitchFamily="34" charset="0"/>
                <a:ea typeface="Calibri" panose="020F0502020204030204" pitchFamily="34" charset="0"/>
                <a:cs typeface="Calibri" panose="020F0502020204030204" pitchFamily="34" charset="0"/>
              </a:rPr>
              <a:t>       Website: www.notesfromthesocialclinic.org    </a:t>
            </a:r>
          </a:p>
          <a:p>
            <a:endParaRPr lang="en-US" b="1" dirty="0">
              <a:solidFill>
                <a:srgbClr val="00FFFF"/>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0448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54B3A-33D0-36C3-2D5B-58B0A71747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7FAE825-A1DA-90D5-68E3-878889FD5FA0}"/>
              </a:ext>
            </a:extLst>
          </p:cNvPr>
          <p:cNvSpPr txBox="1"/>
          <p:nvPr/>
        </p:nvSpPr>
        <p:spPr>
          <a:xfrm>
            <a:off x="568452" y="1060704"/>
            <a:ext cx="11055096" cy="8956298"/>
          </a:xfrm>
          <a:prstGeom prst="rect">
            <a:avLst/>
          </a:prstGeom>
          <a:noFill/>
        </p:spPr>
        <p:txBody>
          <a:bodyPr wrap="square" rtlCol="0">
            <a:spAutoFit/>
          </a:bodyPr>
          <a:lstStyle/>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Overview of the Course</a:t>
            </a:r>
          </a:p>
          <a:p>
            <a:pPr marL="457200" indent="-457200">
              <a:buFont typeface="+mj-lt"/>
              <a:buAutoNum type="arabicPeriod"/>
            </a:pPr>
            <a:r>
              <a:rPr lang="en-US" sz="2800" b="1" dirty="0">
                <a:solidFill>
                  <a:srgbClr val="FFFF00"/>
                </a:solidFill>
                <a:latin typeface="Calibri" panose="020F0502020204030204" pitchFamily="34" charset="0"/>
                <a:ea typeface="Calibri" panose="020F0502020204030204" pitchFamily="34" charset="0"/>
                <a:cs typeface="Calibri" panose="020F0502020204030204" pitchFamily="34" charset="0"/>
              </a:rPr>
              <a:t>Social Beauty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Children’s Hospital Public Economy Model (CHPEM)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Hugoist Social and Economic Model: The Social, Moral, Economic, and Political Philosophy of Victor Hugo</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Foundational Set of Social Understandings Upon Which the CHPEM is based: Comparison with the Social Understandings Upon Which Capitalism is based</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Human Nature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Leadership </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Moral Incentive vs. Monetary Incentive</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Competition</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“Most Precious Freedom”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Kind Social Arrangements vs. Mean Social Arrangements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Achilles’ Heel of Capitalism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Application of the CHPEM to a General Economy</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Difference Between the CHPEM, State Socialism, Democratic Socialism, Social Democracy, and Communism</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Collaborative International Network of Unique Independent, Creative, Self-Determined, Self-Reliant, Democratic, CHPEM-inspired, National Public Economies</a:t>
            </a:r>
          </a:p>
          <a:p>
            <a:pPr marL="457200" indent="-457200">
              <a:buFont typeface="+mj-lt"/>
              <a:buAutoNum type="arabicPeriod"/>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The Social Clinician and the Social Clinic</a:t>
            </a:r>
          </a:p>
        </p:txBody>
      </p:sp>
      <p:sp>
        <p:nvSpPr>
          <p:cNvPr id="3" name="TextBox 2">
            <a:extLst>
              <a:ext uri="{FF2B5EF4-FFF2-40B4-BE49-F238E27FC236}">
                <a16:creationId xmlns:a16="http://schemas.microsoft.com/office/drawing/2014/main" id="{DA8BB4F8-379F-EEBD-D647-36EEBB28E1E9}"/>
              </a:ext>
            </a:extLst>
          </p:cNvPr>
          <p:cNvSpPr txBox="1"/>
          <p:nvPr/>
        </p:nvSpPr>
        <p:spPr>
          <a:xfrm>
            <a:off x="1988035" y="310896"/>
            <a:ext cx="8811029" cy="584775"/>
          </a:xfrm>
          <a:prstGeom prst="rect">
            <a:avLst/>
          </a:prstGeom>
          <a:noFill/>
        </p:spPr>
        <p:txBody>
          <a:bodyPr wrap="square" rtlCol="0">
            <a:spAutoFit/>
          </a:bodyPr>
          <a:lstStyle/>
          <a:p>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List of the Presentations Provided in this Course:</a:t>
            </a:r>
          </a:p>
        </p:txBody>
      </p:sp>
      <p:cxnSp>
        <p:nvCxnSpPr>
          <p:cNvPr id="5" name="Straight Connector 4">
            <a:extLst>
              <a:ext uri="{FF2B5EF4-FFF2-40B4-BE49-F238E27FC236}">
                <a16:creationId xmlns:a16="http://schemas.microsoft.com/office/drawing/2014/main" id="{C59C6331-7DE9-A511-1C2C-411230AC7CA3}"/>
              </a:ext>
            </a:extLst>
          </p:cNvPr>
          <p:cNvCxnSpPr/>
          <p:nvPr/>
        </p:nvCxnSpPr>
        <p:spPr>
          <a:xfrm>
            <a:off x="2240280" y="895671"/>
            <a:ext cx="790956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4050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3491</TotalTime>
  <Words>7530</Words>
  <Application>Microsoft Office PowerPoint</Application>
  <PresentationFormat>Widescreen</PresentationFormat>
  <Paragraphs>666</Paragraphs>
  <Slides>82</Slides>
  <Notes>73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Rennebohm</dc:creator>
  <cp:lastModifiedBy>Rob Rennebohm</cp:lastModifiedBy>
  <cp:revision>56</cp:revision>
  <dcterms:created xsi:type="dcterms:W3CDTF">2026-04-26T20:05:48Z</dcterms:created>
  <dcterms:modified xsi:type="dcterms:W3CDTF">2026-05-17T19:22:35Z</dcterms:modified>
</cp:coreProperties>
</file>