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6" r:id="rId2"/>
    <p:sldId id="327" r:id="rId3"/>
    <p:sldId id="256" r:id="rId4"/>
    <p:sldId id="265" r:id="rId5"/>
    <p:sldId id="312" r:id="rId6"/>
    <p:sldId id="328" r:id="rId7"/>
    <p:sldId id="329" r:id="rId8"/>
    <p:sldId id="330" r:id="rId9"/>
    <p:sldId id="331" r:id="rId10"/>
    <p:sldId id="337" r:id="rId11"/>
    <p:sldId id="332" r:id="rId12"/>
    <p:sldId id="338" r:id="rId13"/>
    <p:sldId id="333" r:id="rId14"/>
    <p:sldId id="334" r:id="rId15"/>
    <p:sldId id="336" r:id="rId16"/>
    <p:sldId id="340" r:id="rId17"/>
    <p:sldId id="339" r:id="rId18"/>
    <p:sldId id="335" r:id="rId19"/>
    <p:sldId id="341" r:id="rId20"/>
    <p:sldId id="346" r:id="rId21"/>
    <p:sldId id="343" r:id="rId22"/>
    <p:sldId id="344" r:id="rId23"/>
    <p:sldId id="34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sorterViewPr>
    <p:cViewPr>
      <p:scale>
        <a:sx n="100" d="100"/>
        <a:sy n="100" d="100"/>
      </p:scale>
      <p:origin x="0" y="-78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560DD-BB79-4282-9FCE-5DC821723617}" type="datetimeFigureOut">
              <a:rPr lang="en-US" smtClean="0"/>
              <a:t>5/26/2026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8B3AE-4265-4DD6-8B8B-0669E2939AE0}" type="slidenum">
              <a:rPr lang="en-US" smtClean="0"/>
              <a:t>‹#›</a:t>
            </a:fld>
            <a:endParaRPr lang="en-US"/>
          </a:p>
        </p:txBody>
      </p:sp>
    </p:spTree>
    <p:extLst>
      <p:ext uri="{BB962C8B-B14F-4D97-AF65-F5344CB8AC3E}">
        <p14:creationId xmlns:p14="http://schemas.microsoft.com/office/powerpoint/2010/main" val="2309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7C629D1C-8D00-446E-9680-D6B20322214E}" type="slidenum">
              <a:rPr lang="en-US" smtClean="0"/>
              <a:t>1</a:t>
            </a:fld>
            <a:endParaRPr lang="en-US"/>
          </a:p>
        </p:txBody>
      </p:sp>
    </p:spTree>
    <p:extLst>
      <p:ext uri="{BB962C8B-B14F-4D97-AF65-F5344CB8AC3E}">
        <p14:creationId xmlns:p14="http://schemas.microsoft.com/office/powerpoint/2010/main" val="381858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2</a:t>
            </a:fld>
            <a:endParaRPr lang="en-US"/>
          </a:p>
        </p:txBody>
      </p:sp>
    </p:spTree>
    <p:extLst>
      <p:ext uri="{BB962C8B-B14F-4D97-AF65-F5344CB8AC3E}">
        <p14:creationId xmlns:p14="http://schemas.microsoft.com/office/powerpoint/2010/main" val="428688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C629D1C-8D00-446E-9680-D6B20322214E}" type="slidenum">
              <a:rPr lang="en-US" smtClean="0"/>
              <a:t>4</a:t>
            </a:fld>
            <a:endParaRPr lang="en-US"/>
          </a:p>
        </p:txBody>
      </p:sp>
    </p:spTree>
    <p:extLst>
      <p:ext uri="{BB962C8B-B14F-4D97-AF65-F5344CB8AC3E}">
        <p14:creationId xmlns:p14="http://schemas.microsoft.com/office/powerpoint/2010/main" val="8705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5</a:t>
            </a:fld>
            <a:endParaRPr lang="en-US"/>
          </a:p>
        </p:txBody>
      </p:sp>
    </p:spTree>
    <p:extLst>
      <p:ext uri="{BB962C8B-B14F-4D97-AF65-F5344CB8AC3E}">
        <p14:creationId xmlns:p14="http://schemas.microsoft.com/office/powerpoint/2010/main" val="395433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48917-0D74-1B7F-92AC-7CFBE365F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C0876-6854-1024-3D59-31FC092E53F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C9E68CF-1BB0-2327-B707-6FBEFF42A904}"/>
              </a:ext>
            </a:extLst>
          </p:cNvPr>
          <p:cNvSpPr>
            <a:spLocks noGrp="1"/>
          </p:cNvSpPr>
          <p:nvPr>
            <p:ph type="body" idx="1"/>
          </p:nvPr>
        </p:nvSpPr>
        <p:spPr/>
        <p:txBody>
          <a:bodyPr/>
          <a:lstStyle/>
          <a:p>
            <a:endParaRPr lang="en-US" b="1" i="1" dirty="0"/>
          </a:p>
        </p:txBody>
      </p:sp>
      <p:sp>
        <p:nvSpPr>
          <p:cNvPr id="4" name="Slide Number Placeholder 3">
            <a:extLst>
              <a:ext uri="{FF2B5EF4-FFF2-40B4-BE49-F238E27FC236}">
                <a16:creationId xmlns:a16="http://schemas.microsoft.com/office/drawing/2014/main" id="{F0E44199-1CB0-AE54-A1F7-234BD9B87005}"/>
              </a:ext>
            </a:extLst>
          </p:cNvPr>
          <p:cNvSpPr>
            <a:spLocks noGrp="1"/>
          </p:cNvSpPr>
          <p:nvPr>
            <p:ph type="sldNum" sz="quarter" idx="5"/>
          </p:nvPr>
        </p:nvSpPr>
        <p:spPr/>
        <p:txBody>
          <a:bodyPr/>
          <a:lstStyle/>
          <a:p>
            <a:fld id="{7C629D1C-8D00-446E-9680-D6B20322214E}" type="slidenum">
              <a:rPr lang="en-US" smtClean="0"/>
              <a:t>21</a:t>
            </a:fld>
            <a:endParaRPr lang="en-US"/>
          </a:p>
        </p:txBody>
      </p:sp>
    </p:spTree>
    <p:extLst>
      <p:ext uri="{BB962C8B-B14F-4D97-AF65-F5344CB8AC3E}">
        <p14:creationId xmlns:p14="http://schemas.microsoft.com/office/powerpoint/2010/main" val="71534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E41EC-EB09-17BB-7D4A-280B2A62F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5C5D6-62B7-FB8B-9B74-562AF83A4FD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F0D9FE6-6453-7694-1252-45B81A020A6A}"/>
              </a:ext>
            </a:extLst>
          </p:cNvPr>
          <p:cNvSpPr>
            <a:spLocks noGrp="1"/>
          </p:cNvSpPr>
          <p:nvPr>
            <p:ph type="body" idx="1"/>
          </p:nvPr>
        </p:nvSpPr>
        <p:spPr/>
        <p:txBody>
          <a:bodyPr/>
          <a:lstStyle/>
          <a:p>
            <a:endParaRPr lang="en-US" b="1" i="1" dirty="0"/>
          </a:p>
        </p:txBody>
      </p:sp>
      <p:sp>
        <p:nvSpPr>
          <p:cNvPr id="4" name="Slide Number Placeholder 3">
            <a:extLst>
              <a:ext uri="{FF2B5EF4-FFF2-40B4-BE49-F238E27FC236}">
                <a16:creationId xmlns:a16="http://schemas.microsoft.com/office/drawing/2014/main" id="{BEEE6FFC-DC3F-5209-B37A-5F45B1C50D8D}"/>
              </a:ext>
            </a:extLst>
          </p:cNvPr>
          <p:cNvSpPr>
            <a:spLocks noGrp="1"/>
          </p:cNvSpPr>
          <p:nvPr>
            <p:ph type="sldNum" sz="quarter" idx="5"/>
          </p:nvPr>
        </p:nvSpPr>
        <p:spPr/>
        <p:txBody>
          <a:bodyPr/>
          <a:lstStyle/>
          <a:p>
            <a:fld id="{7C629D1C-8D00-446E-9680-D6B20322214E}" type="slidenum">
              <a:rPr lang="en-US" smtClean="0"/>
              <a:t>22</a:t>
            </a:fld>
            <a:endParaRPr lang="en-US"/>
          </a:p>
        </p:txBody>
      </p:sp>
    </p:spTree>
    <p:extLst>
      <p:ext uri="{BB962C8B-B14F-4D97-AF65-F5344CB8AC3E}">
        <p14:creationId xmlns:p14="http://schemas.microsoft.com/office/powerpoint/2010/main" val="1422561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06F7-8311-25D0-2043-E0F48345B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EDDC4-1996-CFB3-E47E-1CD3DB5536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930E6DB-EA91-2612-CD83-C82E7DDD47F2}"/>
              </a:ext>
            </a:extLst>
          </p:cNvPr>
          <p:cNvSpPr>
            <a:spLocks noGrp="1"/>
          </p:cNvSpPr>
          <p:nvPr>
            <p:ph type="body" idx="1"/>
          </p:nvPr>
        </p:nvSpPr>
        <p:spPr/>
        <p:txBody>
          <a:bodyPr/>
          <a:lstStyle/>
          <a:p>
            <a:endParaRPr lang="en-US" b="1" i="1" dirty="0"/>
          </a:p>
        </p:txBody>
      </p:sp>
      <p:sp>
        <p:nvSpPr>
          <p:cNvPr id="4" name="Slide Number Placeholder 3">
            <a:extLst>
              <a:ext uri="{FF2B5EF4-FFF2-40B4-BE49-F238E27FC236}">
                <a16:creationId xmlns:a16="http://schemas.microsoft.com/office/drawing/2014/main" id="{A0F02455-DD9A-EB26-A000-B7B798308A19}"/>
              </a:ext>
            </a:extLst>
          </p:cNvPr>
          <p:cNvSpPr>
            <a:spLocks noGrp="1"/>
          </p:cNvSpPr>
          <p:nvPr>
            <p:ph type="sldNum" sz="quarter" idx="5"/>
          </p:nvPr>
        </p:nvSpPr>
        <p:spPr/>
        <p:txBody>
          <a:bodyPr/>
          <a:lstStyle/>
          <a:p>
            <a:fld id="{7C629D1C-8D00-446E-9680-D6B20322214E}" type="slidenum">
              <a:rPr lang="en-US" smtClean="0"/>
              <a:t>23</a:t>
            </a:fld>
            <a:endParaRPr lang="en-US"/>
          </a:p>
        </p:txBody>
      </p:sp>
    </p:spTree>
    <p:extLst>
      <p:ext uri="{BB962C8B-B14F-4D97-AF65-F5344CB8AC3E}">
        <p14:creationId xmlns:p14="http://schemas.microsoft.com/office/powerpoint/2010/main" val="115790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6920-45DE-D087-F267-3B7365C4B3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F9100B-6A3F-598A-7394-98328BBE6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D0842C-F3FB-68BC-2B9C-31A8B1D926F5}"/>
              </a:ext>
            </a:extLst>
          </p:cNvPr>
          <p:cNvSpPr>
            <a:spLocks noGrp="1"/>
          </p:cNvSpPr>
          <p:nvPr>
            <p:ph type="dt" sz="half" idx="10"/>
          </p:nvPr>
        </p:nvSpPr>
        <p:spPr/>
        <p:txBody>
          <a:bodyPr/>
          <a:lstStyle/>
          <a:p>
            <a:fld id="{4D104BC6-2DDA-4CB3-82DB-D1B303554A11}" type="datetimeFigureOut">
              <a:rPr lang="en-US" smtClean="0"/>
              <a:t>5/26/2026</a:t>
            </a:fld>
            <a:endParaRPr lang="en-US"/>
          </a:p>
        </p:txBody>
      </p:sp>
      <p:sp>
        <p:nvSpPr>
          <p:cNvPr id="5" name="Footer Placeholder 4">
            <a:extLst>
              <a:ext uri="{FF2B5EF4-FFF2-40B4-BE49-F238E27FC236}">
                <a16:creationId xmlns:a16="http://schemas.microsoft.com/office/drawing/2014/main" id="{81EB7FEB-E7F5-CBCE-67DD-BAD4A136E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F21FD-DE47-3210-863E-E1BA79AFD05D}"/>
              </a:ext>
            </a:extLst>
          </p:cNvPr>
          <p:cNvSpPr>
            <a:spLocks noGrp="1"/>
          </p:cNvSpPr>
          <p:nvPr>
            <p:ph type="sldNum" sz="quarter" idx="12"/>
          </p:nvPr>
        </p:nvSpPr>
        <p:spPr/>
        <p:txBody>
          <a:bodyPr/>
          <a:lstStyle/>
          <a:p>
            <a:fld id="{D532F81F-0933-4670-AD13-3B2ACF5391FF}" type="slidenum">
              <a:rPr lang="en-US" smtClean="0"/>
              <a:t>‹#›</a:t>
            </a:fld>
            <a:endParaRPr lang="en-US"/>
          </a:p>
        </p:txBody>
      </p:sp>
    </p:spTree>
    <p:extLst>
      <p:ext uri="{BB962C8B-B14F-4D97-AF65-F5344CB8AC3E}">
        <p14:creationId xmlns:p14="http://schemas.microsoft.com/office/powerpoint/2010/main" val="184055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CBB2-B26C-C0E6-C8A8-55B25DCC18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82C4B2-7C45-3409-FDFD-E2EC843D1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14290-A487-180A-34EC-10A7A238A60E}"/>
              </a:ext>
            </a:extLst>
          </p:cNvPr>
          <p:cNvSpPr>
            <a:spLocks noGrp="1"/>
          </p:cNvSpPr>
          <p:nvPr>
            <p:ph type="dt" sz="half" idx="10"/>
          </p:nvPr>
        </p:nvSpPr>
        <p:spPr/>
        <p:txBody>
          <a:bodyPr/>
          <a:lstStyle/>
          <a:p>
            <a:fld id="{4D104BC6-2DDA-4CB3-82DB-D1B303554A11}" type="datetimeFigureOut">
              <a:rPr lang="en-US" smtClean="0"/>
              <a:t>5/26/2026</a:t>
            </a:fld>
            <a:endParaRPr lang="en-US"/>
          </a:p>
        </p:txBody>
      </p:sp>
      <p:sp>
        <p:nvSpPr>
          <p:cNvPr id="5" name="Footer Placeholder 4">
            <a:extLst>
              <a:ext uri="{FF2B5EF4-FFF2-40B4-BE49-F238E27FC236}">
                <a16:creationId xmlns:a16="http://schemas.microsoft.com/office/drawing/2014/main" id="{E5DE9874-73BE-7D8C-7EB7-0524D889E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8840C-73F8-658E-C3E9-54CB5226B832}"/>
              </a:ext>
            </a:extLst>
          </p:cNvPr>
          <p:cNvSpPr>
            <a:spLocks noGrp="1"/>
          </p:cNvSpPr>
          <p:nvPr>
            <p:ph type="sldNum" sz="quarter" idx="12"/>
          </p:nvPr>
        </p:nvSpPr>
        <p:spPr/>
        <p:txBody>
          <a:bodyPr/>
          <a:lstStyle/>
          <a:p>
            <a:fld id="{D532F81F-0933-4670-AD13-3B2ACF5391FF}" type="slidenum">
              <a:rPr lang="en-US" smtClean="0"/>
              <a:t>‹#›</a:t>
            </a:fld>
            <a:endParaRPr lang="en-US"/>
          </a:p>
        </p:txBody>
      </p:sp>
    </p:spTree>
    <p:extLst>
      <p:ext uri="{BB962C8B-B14F-4D97-AF65-F5344CB8AC3E}">
        <p14:creationId xmlns:p14="http://schemas.microsoft.com/office/powerpoint/2010/main" val="332679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FCD6B-D95C-E69B-ABA6-F2DAE77FC1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63495-F13C-3A36-2551-994C2C1F7B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E2230-4421-4D1D-BFD5-E8FA3D23E41E}"/>
              </a:ext>
            </a:extLst>
          </p:cNvPr>
          <p:cNvSpPr>
            <a:spLocks noGrp="1"/>
          </p:cNvSpPr>
          <p:nvPr>
            <p:ph type="dt" sz="half" idx="10"/>
          </p:nvPr>
        </p:nvSpPr>
        <p:spPr/>
        <p:txBody>
          <a:bodyPr/>
          <a:lstStyle/>
          <a:p>
            <a:fld id="{4D104BC6-2DDA-4CB3-82DB-D1B303554A11}" type="datetimeFigureOut">
              <a:rPr lang="en-US" smtClean="0"/>
              <a:t>5/26/2026</a:t>
            </a:fld>
            <a:endParaRPr lang="en-US"/>
          </a:p>
        </p:txBody>
      </p:sp>
      <p:sp>
        <p:nvSpPr>
          <p:cNvPr id="5" name="Footer Placeholder 4">
            <a:extLst>
              <a:ext uri="{FF2B5EF4-FFF2-40B4-BE49-F238E27FC236}">
                <a16:creationId xmlns:a16="http://schemas.microsoft.com/office/drawing/2014/main" id="{E49925C5-8832-BD38-1D4A-8838AE3AB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F5C2D-7369-7C91-E2FF-74B7CD503F5E}"/>
              </a:ext>
            </a:extLst>
          </p:cNvPr>
          <p:cNvSpPr>
            <a:spLocks noGrp="1"/>
          </p:cNvSpPr>
          <p:nvPr>
            <p:ph type="sldNum" sz="quarter" idx="12"/>
          </p:nvPr>
        </p:nvSpPr>
        <p:spPr/>
        <p:txBody>
          <a:bodyPr/>
          <a:lstStyle/>
          <a:p>
            <a:fld id="{D532F81F-0933-4670-AD13-3B2ACF5391FF}" type="slidenum">
              <a:rPr lang="en-US" smtClean="0"/>
              <a:t>‹#›</a:t>
            </a:fld>
            <a:endParaRPr lang="en-US"/>
          </a:p>
        </p:txBody>
      </p:sp>
    </p:spTree>
    <p:extLst>
      <p:ext uri="{BB962C8B-B14F-4D97-AF65-F5344CB8AC3E}">
        <p14:creationId xmlns:p14="http://schemas.microsoft.com/office/powerpoint/2010/main" val="371869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3647-B142-BECD-BE4E-CF48C0B52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7056B-9228-7F8B-CFE5-4D71D7397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5B35F-02E1-0F40-5A3B-060189CAF8C7}"/>
              </a:ext>
            </a:extLst>
          </p:cNvPr>
          <p:cNvSpPr>
            <a:spLocks noGrp="1"/>
          </p:cNvSpPr>
          <p:nvPr>
            <p:ph type="dt" sz="half" idx="10"/>
          </p:nvPr>
        </p:nvSpPr>
        <p:spPr/>
        <p:txBody>
          <a:bodyPr/>
          <a:lstStyle/>
          <a:p>
            <a:fld id="{4D104BC6-2DDA-4CB3-82DB-D1B303554A11}" type="datetimeFigureOut">
              <a:rPr lang="en-US" smtClean="0"/>
              <a:t>5/26/2026</a:t>
            </a:fld>
            <a:endParaRPr lang="en-US"/>
          </a:p>
        </p:txBody>
      </p:sp>
      <p:sp>
        <p:nvSpPr>
          <p:cNvPr id="5" name="Footer Placeholder 4">
            <a:extLst>
              <a:ext uri="{FF2B5EF4-FFF2-40B4-BE49-F238E27FC236}">
                <a16:creationId xmlns:a16="http://schemas.microsoft.com/office/drawing/2014/main" id="{84618710-666F-A861-46D2-B3191E332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F6A81-7846-A34F-2BF6-8BE44D8B1AEE}"/>
              </a:ext>
            </a:extLst>
          </p:cNvPr>
          <p:cNvSpPr>
            <a:spLocks noGrp="1"/>
          </p:cNvSpPr>
          <p:nvPr>
            <p:ph type="sldNum" sz="quarter" idx="12"/>
          </p:nvPr>
        </p:nvSpPr>
        <p:spPr/>
        <p:txBody>
          <a:bodyPr/>
          <a:lstStyle/>
          <a:p>
            <a:fld id="{D532F81F-0933-4670-AD13-3B2ACF5391FF}" type="slidenum">
              <a:rPr lang="en-US" smtClean="0"/>
              <a:t>‹#›</a:t>
            </a:fld>
            <a:endParaRPr lang="en-US"/>
          </a:p>
        </p:txBody>
      </p:sp>
    </p:spTree>
    <p:extLst>
      <p:ext uri="{BB962C8B-B14F-4D97-AF65-F5344CB8AC3E}">
        <p14:creationId xmlns:p14="http://schemas.microsoft.com/office/powerpoint/2010/main" val="254049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766B-E534-B371-97D5-3EB2E3D477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7EBDCD-EAC4-0EE6-64B0-D714A20A00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AB742C-93DA-7CF7-076E-107087D08EB2}"/>
              </a:ext>
            </a:extLst>
          </p:cNvPr>
          <p:cNvSpPr>
            <a:spLocks noGrp="1"/>
          </p:cNvSpPr>
          <p:nvPr>
            <p:ph type="dt" sz="half" idx="10"/>
          </p:nvPr>
        </p:nvSpPr>
        <p:spPr/>
        <p:txBody>
          <a:bodyPr/>
          <a:lstStyle/>
          <a:p>
            <a:fld id="{4D104BC6-2DDA-4CB3-82DB-D1B303554A11}" type="datetimeFigureOut">
              <a:rPr lang="en-US" smtClean="0"/>
              <a:t>5/26/2026</a:t>
            </a:fld>
            <a:endParaRPr lang="en-US"/>
          </a:p>
        </p:txBody>
      </p:sp>
      <p:sp>
        <p:nvSpPr>
          <p:cNvPr id="5" name="Footer Placeholder 4">
            <a:extLst>
              <a:ext uri="{FF2B5EF4-FFF2-40B4-BE49-F238E27FC236}">
                <a16:creationId xmlns:a16="http://schemas.microsoft.com/office/drawing/2014/main" id="{ECF33E4D-08FF-399A-43F5-78EEB5197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737CA-D753-D795-2667-0AAE3D8AD517}"/>
              </a:ext>
            </a:extLst>
          </p:cNvPr>
          <p:cNvSpPr>
            <a:spLocks noGrp="1"/>
          </p:cNvSpPr>
          <p:nvPr>
            <p:ph type="sldNum" sz="quarter" idx="12"/>
          </p:nvPr>
        </p:nvSpPr>
        <p:spPr/>
        <p:txBody>
          <a:bodyPr/>
          <a:lstStyle/>
          <a:p>
            <a:fld id="{D532F81F-0933-4670-AD13-3B2ACF5391FF}" type="slidenum">
              <a:rPr lang="en-US" smtClean="0"/>
              <a:t>‹#›</a:t>
            </a:fld>
            <a:endParaRPr lang="en-US"/>
          </a:p>
        </p:txBody>
      </p:sp>
    </p:spTree>
    <p:extLst>
      <p:ext uri="{BB962C8B-B14F-4D97-AF65-F5344CB8AC3E}">
        <p14:creationId xmlns:p14="http://schemas.microsoft.com/office/powerpoint/2010/main" val="211990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1CE2-87AB-6F0A-E484-D14885A9A4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2A56EB-F2EF-3E35-4F9B-D872236D4A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D0B8E2-F664-EC42-7355-B17DACA1B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4230DE-1703-6C1D-BD9E-C4BEC204CCC5}"/>
              </a:ext>
            </a:extLst>
          </p:cNvPr>
          <p:cNvSpPr>
            <a:spLocks noGrp="1"/>
          </p:cNvSpPr>
          <p:nvPr>
            <p:ph type="dt" sz="half" idx="10"/>
          </p:nvPr>
        </p:nvSpPr>
        <p:spPr/>
        <p:txBody>
          <a:bodyPr/>
          <a:lstStyle/>
          <a:p>
            <a:fld id="{4D104BC6-2DDA-4CB3-82DB-D1B303554A11}" type="datetimeFigureOut">
              <a:rPr lang="en-US" smtClean="0"/>
              <a:t>5/26/2026</a:t>
            </a:fld>
            <a:endParaRPr lang="en-US"/>
          </a:p>
        </p:txBody>
      </p:sp>
      <p:sp>
        <p:nvSpPr>
          <p:cNvPr id="6" name="Footer Placeholder 5">
            <a:extLst>
              <a:ext uri="{FF2B5EF4-FFF2-40B4-BE49-F238E27FC236}">
                <a16:creationId xmlns:a16="http://schemas.microsoft.com/office/drawing/2014/main" id="{EE96B38E-A7FE-C68B-2328-CE1759EE50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E478E-199E-2020-DF61-B2BBA1CB4185}"/>
              </a:ext>
            </a:extLst>
          </p:cNvPr>
          <p:cNvSpPr>
            <a:spLocks noGrp="1"/>
          </p:cNvSpPr>
          <p:nvPr>
            <p:ph type="sldNum" sz="quarter" idx="12"/>
          </p:nvPr>
        </p:nvSpPr>
        <p:spPr/>
        <p:txBody>
          <a:bodyPr/>
          <a:lstStyle/>
          <a:p>
            <a:fld id="{D532F81F-0933-4670-AD13-3B2ACF5391FF}" type="slidenum">
              <a:rPr lang="en-US" smtClean="0"/>
              <a:t>‹#›</a:t>
            </a:fld>
            <a:endParaRPr lang="en-US"/>
          </a:p>
        </p:txBody>
      </p:sp>
    </p:spTree>
    <p:extLst>
      <p:ext uri="{BB962C8B-B14F-4D97-AF65-F5344CB8AC3E}">
        <p14:creationId xmlns:p14="http://schemas.microsoft.com/office/powerpoint/2010/main" val="388806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65C6-9CCA-498A-4489-8F4F518CCD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AE13DB-4DC3-E132-96FD-011BAAE3AA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9F4CF1-376A-8197-CF8B-36A54FDCC6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0F1E0E-82DE-3D78-3A3C-670180D822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6F3CA-7442-BAAF-088E-92D1440A1C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32710-CF70-31FA-B9F8-69591EB86DB0}"/>
              </a:ext>
            </a:extLst>
          </p:cNvPr>
          <p:cNvSpPr>
            <a:spLocks noGrp="1"/>
          </p:cNvSpPr>
          <p:nvPr>
            <p:ph type="dt" sz="half" idx="10"/>
          </p:nvPr>
        </p:nvSpPr>
        <p:spPr/>
        <p:txBody>
          <a:bodyPr/>
          <a:lstStyle/>
          <a:p>
            <a:fld id="{4D104BC6-2DDA-4CB3-82DB-D1B303554A11}" type="datetimeFigureOut">
              <a:rPr lang="en-US" smtClean="0"/>
              <a:t>5/26/2026</a:t>
            </a:fld>
            <a:endParaRPr lang="en-US"/>
          </a:p>
        </p:txBody>
      </p:sp>
      <p:sp>
        <p:nvSpPr>
          <p:cNvPr id="8" name="Footer Placeholder 7">
            <a:extLst>
              <a:ext uri="{FF2B5EF4-FFF2-40B4-BE49-F238E27FC236}">
                <a16:creationId xmlns:a16="http://schemas.microsoft.com/office/drawing/2014/main" id="{BA89991C-49AD-EF3D-E0EC-08530EC2D3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7DA4F1-EBB6-895D-D07F-E627F6C1FD7C}"/>
              </a:ext>
            </a:extLst>
          </p:cNvPr>
          <p:cNvSpPr>
            <a:spLocks noGrp="1"/>
          </p:cNvSpPr>
          <p:nvPr>
            <p:ph type="sldNum" sz="quarter" idx="12"/>
          </p:nvPr>
        </p:nvSpPr>
        <p:spPr/>
        <p:txBody>
          <a:bodyPr/>
          <a:lstStyle/>
          <a:p>
            <a:fld id="{D532F81F-0933-4670-AD13-3B2ACF5391FF}" type="slidenum">
              <a:rPr lang="en-US" smtClean="0"/>
              <a:t>‹#›</a:t>
            </a:fld>
            <a:endParaRPr lang="en-US"/>
          </a:p>
        </p:txBody>
      </p:sp>
    </p:spTree>
    <p:extLst>
      <p:ext uri="{BB962C8B-B14F-4D97-AF65-F5344CB8AC3E}">
        <p14:creationId xmlns:p14="http://schemas.microsoft.com/office/powerpoint/2010/main" val="314551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6F03-35BB-6A60-16FD-4A04B1CFE9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3C7733-4D80-7D83-867B-8FC882C81AEA}"/>
              </a:ext>
            </a:extLst>
          </p:cNvPr>
          <p:cNvSpPr>
            <a:spLocks noGrp="1"/>
          </p:cNvSpPr>
          <p:nvPr>
            <p:ph type="dt" sz="half" idx="10"/>
          </p:nvPr>
        </p:nvSpPr>
        <p:spPr/>
        <p:txBody>
          <a:bodyPr/>
          <a:lstStyle/>
          <a:p>
            <a:fld id="{4D104BC6-2DDA-4CB3-82DB-D1B303554A11}" type="datetimeFigureOut">
              <a:rPr lang="en-US" smtClean="0"/>
              <a:t>5/26/2026</a:t>
            </a:fld>
            <a:endParaRPr lang="en-US"/>
          </a:p>
        </p:txBody>
      </p:sp>
      <p:sp>
        <p:nvSpPr>
          <p:cNvPr id="4" name="Footer Placeholder 3">
            <a:extLst>
              <a:ext uri="{FF2B5EF4-FFF2-40B4-BE49-F238E27FC236}">
                <a16:creationId xmlns:a16="http://schemas.microsoft.com/office/drawing/2014/main" id="{DFBA80E1-1AD9-BF66-5BFC-8A102899A3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3B2EF4-56CE-FD1F-8D07-2D3D89BA8E7C}"/>
              </a:ext>
            </a:extLst>
          </p:cNvPr>
          <p:cNvSpPr>
            <a:spLocks noGrp="1"/>
          </p:cNvSpPr>
          <p:nvPr>
            <p:ph type="sldNum" sz="quarter" idx="12"/>
          </p:nvPr>
        </p:nvSpPr>
        <p:spPr/>
        <p:txBody>
          <a:bodyPr/>
          <a:lstStyle/>
          <a:p>
            <a:fld id="{D532F81F-0933-4670-AD13-3B2ACF5391FF}" type="slidenum">
              <a:rPr lang="en-US" smtClean="0"/>
              <a:t>‹#›</a:t>
            </a:fld>
            <a:endParaRPr lang="en-US"/>
          </a:p>
        </p:txBody>
      </p:sp>
    </p:spTree>
    <p:extLst>
      <p:ext uri="{BB962C8B-B14F-4D97-AF65-F5344CB8AC3E}">
        <p14:creationId xmlns:p14="http://schemas.microsoft.com/office/powerpoint/2010/main" val="57846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3FB3F-78C9-3C70-4AAE-F8A35B42C0E1}"/>
              </a:ext>
            </a:extLst>
          </p:cNvPr>
          <p:cNvSpPr>
            <a:spLocks noGrp="1"/>
          </p:cNvSpPr>
          <p:nvPr>
            <p:ph type="dt" sz="half" idx="10"/>
          </p:nvPr>
        </p:nvSpPr>
        <p:spPr/>
        <p:txBody>
          <a:bodyPr/>
          <a:lstStyle/>
          <a:p>
            <a:fld id="{4D104BC6-2DDA-4CB3-82DB-D1B303554A11}" type="datetimeFigureOut">
              <a:rPr lang="en-US" smtClean="0"/>
              <a:t>5/26/2026</a:t>
            </a:fld>
            <a:endParaRPr lang="en-US"/>
          </a:p>
        </p:txBody>
      </p:sp>
      <p:sp>
        <p:nvSpPr>
          <p:cNvPr id="3" name="Footer Placeholder 2">
            <a:extLst>
              <a:ext uri="{FF2B5EF4-FFF2-40B4-BE49-F238E27FC236}">
                <a16:creationId xmlns:a16="http://schemas.microsoft.com/office/drawing/2014/main" id="{10FFF2A9-2575-19C3-C44D-EF19E3F866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62BAB5-417C-25A8-8D50-EC5F8D051E5C}"/>
              </a:ext>
            </a:extLst>
          </p:cNvPr>
          <p:cNvSpPr>
            <a:spLocks noGrp="1"/>
          </p:cNvSpPr>
          <p:nvPr>
            <p:ph type="sldNum" sz="quarter" idx="12"/>
          </p:nvPr>
        </p:nvSpPr>
        <p:spPr/>
        <p:txBody>
          <a:bodyPr/>
          <a:lstStyle/>
          <a:p>
            <a:fld id="{D532F81F-0933-4670-AD13-3B2ACF5391FF}" type="slidenum">
              <a:rPr lang="en-US" smtClean="0"/>
              <a:t>‹#›</a:t>
            </a:fld>
            <a:endParaRPr lang="en-US"/>
          </a:p>
        </p:txBody>
      </p:sp>
    </p:spTree>
    <p:extLst>
      <p:ext uri="{BB962C8B-B14F-4D97-AF65-F5344CB8AC3E}">
        <p14:creationId xmlns:p14="http://schemas.microsoft.com/office/powerpoint/2010/main" val="66237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922D-C435-F943-C75B-31059BB6B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AE3711-9641-6DAC-4A2B-00D349AB7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8614AD-799A-D251-BF70-3C3A71A95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6619E-DDE2-79AA-5EB3-516E5042EA69}"/>
              </a:ext>
            </a:extLst>
          </p:cNvPr>
          <p:cNvSpPr>
            <a:spLocks noGrp="1"/>
          </p:cNvSpPr>
          <p:nvPr>
            <p:ph type="dt" sz="half" idx="10"/>
          </p:nvPr>
        </p:nvSpPr>
        <p:spPr/>
        <p:txBody>
          <a:bodyPr/>
          <a:lstStyle/>
          <a:p>
            <a:fld id="{4D104BC6-2DDA-4CB3-82DB-D1B303554A11}" type="datetimeFigureOut">
              <a:rPr lang="en-US" smtClean="0"/>
              <a:t>5/26/2026</a:t>
            </a:fld>
            <a:endParaRPr lang="en-US"/>
          </a:p>
        </p:txBody>
      </p:sp>
      <p:sp>
        <p:nvSpPr>
          <p:cNvPr id="6" name="Footer Placeholder 5">
            <a:extLst>
              <a:ext uri="{FF2B5EF4-FFF2-40B4-BE49-F238E27FC236}">
                <a16:creationId xmlns:a16="http://schemas.microsoft.com/office/drawing/2014/main" id="{A5677A9A-8BF6-6EE6-C89E-798D33D40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6B9DA6-C1D8-441B-E25A-E0D51102A5AF}"/>
              </a:ext>
            </a:extLst>
          </p:cNvPr>
          <p:cNvSpPr>
            <a:spLocks noGrp="1"/>
          </p:cNvSpPr>
          <p:nvPr>
            <p:ph type="sldNum" sz="quarter" idx="12"/>
          </p:nvPr>
        </p:nvSpPr>
        <p:spPr/>
        <p:txBody>
          <a:bodyPr/>
          <a:lstStyle/>
          <a:p>
            <a:fld id="{D532F81F-0933-4670-AD13-3B2ACF5391FF}" type="slidenum">
              <a:rPr lang="en-US" smtClean="0"/>
              <a:t>‹#›</a:t>
            </a:fld>
            <a:endParaRPr lang="en-US"/>
          </a:p>
        </p:txBody>
      </p:sp>
    </p:spTree>
    <p:extLst>
      <p:ext uri="{BB962C8B-B14F-4D97-AF65-F5344CB8AC3E}">
        <p14:creationId xmlns:p14="http://schemas.microsoft.com/office/powerpoint/2010/main" val="24431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4D34-0154-BA73-80A1-E7CC4E63E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0FD056-41B3-5123-F239-FB6A1736C7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501304-FAFA-B56A-54B7-3FBA7F26D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D5031-32E1-4F11-2622-0B6B784DAA08}"/>
              </a:ext>
            </a:extLst>
          </p:cNvPr>
          <p:cNvSpPr>
            <a:spLocks noGrp="1"/>
          </p:cNvSpPr>
          <p:nvPr>
            <p:ph type="dt" sz="half" idx="10"/>
          </p:nvPr>
        </p:nvSpPr>
        <p:spPr/>
        <p:txBody>
          <a:bodyPr/>
          <a:lstStyle/>
          <a:p>
            <a:fld id="{4D104BC6-2DDA-4CB3-82DB-D1B303554A11}" type="datetimeFigureOut">
              <a:rPr lang="en-US" smtClean="0"/>
              <a:t>5/26/2026</a:t>
            </a:fld>
            <a:endParaRPr lang="en-US"/>
          </a:p>
        </p:txBody>
      </p:sp>
      <p:sp>
        <p:nvSpPr>
          <p:cNvPr id="6" name="Footer Placeholder 5">
            <a:extLst>
              <a:ext uri="{FF2B5EF4-FFF2-40B4-BE49-F238E27FC236}">
                <a16:creationId xmlns:a16="http://schemas.microsoft.com/office/drawing/2014/main" id="{F8508A78-9355-E7BE-BCB5-DE1A19D46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5E7CE-AC91-47BF-EE98-06F3157F4224}"/>
              </a:ext>
            </a:extLst>
          </p:cNvPr>
          <p:cNvSpPr>
            <a:spLocks noGrp="1"/>
          </p:cNvSpPr>
          <p:nvPr>
            <p:ph type="sldNum" sz="quarter" idx="12"/>
          </p:nvPr>
        </p:nvSpPr>
        <p:spPr/>
        <p:txBody>
          <a:bodyPr/>
          <a:lstStyle/>
          <a:p>
            <a:fld id="{D532F81F-0933-4670-AD13-3B2ACF5391FF}" type="slidenum">
              <a:rPr lang="en-US" smtClean="0"/>
              <a:t>‹#›</a:t>
            </a:fld>
            <a:endParaRPr lang="en-US"/>
          </a:p>
        </p:txBody>
      </p:sp>
    </p:spTree>
    <p:extLst>
      <p:ext uri="{BB962C8B-B14F-4D97-AF65-F5344CB8AC3E}">
        <p14:creationId xmlns:p14="http://schemas.microsoft.com/office/powerpoint/2010/main" val="221968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1F134D-DAA0-B8BB-96BB-6201EAF10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B6C8AF-E84C-C047-0A5B-9B1F6F3F2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C0F21-4FF2-E00E-954B-187731C46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104BC6-2DDA-4CB3-82DB-D1B303554A11}" type="datetimeFigureOut">
              <a:rPr lang="en-US" smtClean="0"/>
              <a:t>5/26/2026</a:t>
            </a:fld>
            <a:endParaRPr lang="en-US"/>
          </a:p>
        </p:txBody>
      </p:sp>
      <p:sp>
        <p:nvSpPr>
          <p:cNvPr id="5" name="Footer Placeholder 4">
            <a:extLst>
              <a:ext uri="{FF2B5EF4-FFF2-40B4-BE49-F238E27FC236}">
                <a16:creationId xmlns:a16="http://schemas.microsoft.com/office/drawing/2014/main" id="{81BFE389-AAEF-32EC-7178-6AD7609D2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F1EBF9-6D5A-EA89-C2B4-D6CFD4233F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32F81F-0933-4670-AD13-3B2ACF5391FF}" type="slidenum">
              <a:rPr lang="en-US" smtClean="0"/>
              <a:t>‹#›</a:t>
            </a:fld>
            <a:endParaRPr lang="en-US"/>
          </a:p>
        </p:txBody>
      </p:sp>
    </p:spTree>
    <p:extLst>
      <p:ext uri="{BB962C8B-B14F-4D97-AF65-F5344CB8AC3E}">
        <p14:creationId xmlns:p14="http://schemas.microsoft.com/office/powerpoint/2010/main" val="125942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nting of a person walking in a field&#10;&#10;AI-generated content may be incorrect.">
            <a:extLst>
              <a:ext uri="{FF2B5EF4-FFF2-40B4-BE49-F238E27FC236}">
                <a16:creationId xmlns:a16="http://schemas.microsoft.com/office/drawing/2014/main" id="{3A20FF71-56DE-449E-6C3A-8E88F7D0D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5812" y="427667"/>
            <a:ext cx="6530492" cy="5215729"/>
          </a:xfrm>
          <a:prstGeom prst="rect">
            <a:avLst/>
          </a:prstGeom>
          <a:noFill/>
          <a:ln>
            <a:noFill/>
          </a:ln>
        </p:spPr>
      </p:pic>
      <p:sp>
        <p:nvSpPr>
          <p:cNvPr id="3" name="TextBox 2">
            <a:extLst>
              <a:ext uri="{FF2B5EF4-FFF2-40B4-BE49-F238E27FC236}">
                <a16:creationId xmlns:a16="http://schemas.microsoft.com/office/drawing/2014/main" id="{E8B797EE-3AAA-6739-98C5-FD97C511D9C2}"/>
              </a:ext>
            </a:extLst>
          </p:cNvPr>
          <p:cNvSpPr txBox="1"/>
          <p:nvPr/>
        </p:nvSpPr>
        <p:spPr>
          <a:xfrm>
            <a:off x="69266" y="131923"/>
            <a:ext cx="4599432" cy="1323439"/>
          </a:xfrm>
          <a:prstGeom prst="rect">
            <a:avLst/>
          </a:prstGeom>
          <a:noFill/>
        </p:spPr>
        <p:txBody>
          <a:bodyPr wrap="square" rtlCol="0">
            <a:spAutoFit/>
          </a:bodyPr>
          <a:lstStyle/>
          <a:p>
            <a:pPr algn="ctr"/>
            <a:r>
              <a:rPr lang="en-US" sz="4000" b="1" i="1" dirty="0">
                <a:solidFill>
                  <a:srgbClr val="FFFF00"/>
                </a:solidFill>
                <a:latin typeface="Calibri" panose="020F0502020204030204" pitchFamily="34" charset="0"/>
                <a:ea typeface="Calibri" panose="020F0502020204030204" pitchFamily="34" charset="0"/>
                <a:cs typeface="Calibri" panose="020F0502020204030204" pitchFamily="34" charset="0"/>
              </a:rPr>
              <a:t>Sowing Seeds of Social Beauty</a:t>
            </a:r>
          </a:p>
        </p:txBody>
      </p:sp>
      <p:sp>
        <p:nvSpPr>
          <p:cNvPr id="4" name="TextBox 3">
            <a:extLst>
              <a:ext uri="{FF2B5EF4-FFF2-40B4-BE49-F238E27FC236}">
                <a16:creationId xmlns:a16="http://schemas.microsoft.com/office/drawing/2014/main" id="{4D0E4C49-52CB-CFC1-AE64-40D4AC07F1C7}"/>
              </a:ext>
            </a:extLst>
          </p:cNvPr>
          <p:cNvSpPr txBox="1"/>
          <p:nvPr/>
        </p:nvSpPr>
        <p:spPr>
          <a:xfrm>
            <a:off x="6345936" y="5844564"/>
            <a:ext cx="5984748"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Beauty</a:t>
            </a:r>
          </a:p>
        </p:txBody>
      </p:sp>
      <p:sp>
        <p:nvSpPr>
          <p:cNvPr id="6" name="TextBox 5">
            <a:extLst>
              <a:ext uri="{FF2B5EF4-FFF2-40B4-BE49-F238E27FC236}">
                <a16:creationId xmlns:a16="http://schemas.microsoft.com/office/drawing/2014/main" id="{772BA12E-C688-D293-9EC6-610CE336D0AD}"/>
              </a:ext>
            </a:extLst>
          </p:cNvPr>
          <p:cNvSpPr txBox="1"/>
          <p:nvPr/>
        </p:nvSpPr>
        <p:spPr>
          <a:xfrm>
            <a:off x="2688336" y="5844564"/>
            <a:ext cx="3657600"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Presentation 2:</a:t>
            </a:r>
          </a:p>
        </p:txBody>
      </p:sp>
      <p:sp>
        <p:nvSpPr>
          <p:cNvPr id="5" name="TextBox 4">
            <a:extLst>
              <a:ext uri="{FF2B5EF4-FFF2-40B4-BE49-F238E27FC236}">
                <a16:creationId xmlns:a16="http://schemas.microsoft.com/office/drawing/2014/main" id="{EAEC5B76-576C-1501-4B7C-10E6845804B0}"/>
              </a:ext>
            </a:extLst>
          </p:cNvPr>
          <p:cNvSpPr txBox="1"/>
          <p:nvPr/>
        </p:nvSpPr>
        <p:spPr>
          <a:xfrm>
            <a:off x="163068" y="1630154"/>
            <a:ext cx="4599432" cy="2308324"/>
          </a:xfrm>
          <a:prstGeom prst="rect">
            <a:avLst/>
          </a:prstGeom>
          <a:noFill/>
        </p:spPr>
        <p:txBody>
          <a:bodyPr wrap="square" rtlCol="0">
            <a:spAutoFit/>
          </a:bodyPr>
          <a:lstStyle/>
          <a:p>
            <a:pPr algn="ct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A Course About: </a:t>
            </a:r>
          </a:p>
          <a:p>
            <a:pPr algn="ctr"/>
            <a:endParaRPr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rPr>
              <a:t>The Untold Story of the Children’s Hospital Public Economy Model (CHPEM)</a:t>
            </a:r>
          </a:p>
        </p:txBody>
      </p:sp>
      <p:sp>
        <p:nvSpPr>
          <p:cNvPr id="8" name="TextBox 7">
            <a:extLst>
              <a:ext uri="{FF2B5EF4-FFF2-40B4-BE49-F238E27FC236}">
                <a16:creationId xmlns:a16="http://schemas.microsoft.com/office/drawing/2014/main" id="{760D3FBE-9940-1855-8A20-6F9258A41D12}"/>
              </a:ext>
            </a:extLst>
          </p:cNvPr>
          <p:cNvSpPr txBox="1"/>
          <p:nvPr/>
        </p:nvSpPr>
        <p:spPr>
          <a:xfrm>
            <a:off x="633984" y="4113270"/>
            <a:ext cx="3657600" cy="1384995"/>
          </a:xfrm>
          <a:prstGeom prst="rect">
            <a:avLst/>
          </a:prstGeom>
          <a:noFill/>
        </p:spPr>
        <p:txBody>
          <a:bodyPr wrap="square" rtlCol="0">
            <a:spAutoFit/>
          </a:bodyPr>
          <a:lstStyle/>
          <a:p>
            <a:pPr algn="ctr"/>
            <a:endParaRPr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rPr>
              <a:t>The Development of </a:t>
            </a:r>
          </a:p>
          <a:p>
            <a:pPr algn="ctr"/>
            <a:r>
              <a:rPr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rPr>
              <a:t>Social Clinicians</a:t>
            </a:r>
            <a:endParaRPr lang="en-US" sz="2800" i="1" dirty="0">
              <a:solidFill>
                <a:schemeClr val="bg1"/>
              </a:solidFill>
            </a:endParaRPr>
          </a:p>
        </p:txBody>
      </p:sp>
      <p:sp>
        <p:nvSpPr>
          <p:cNvPr id="9" name="TextBox 8">
            <a:extLst>
              <a:ext uri="{FF2B5EF4-FFF2-40B4-BE49-F238E27FC236}">
                <a16:creationId xmlns:a16="http://schemas.microsoft.com/office/drawing/2014/main" id="{D0EE8300-0E00-7486-F671-465A5B69796D}"/>
              </a:ext>
            </a:extLst>
          </p:cNvPr>
          <p:cNvSpPr txBox="1"/>
          <p:nvPr/>
        </p:nvSpPr>
        <p:spPr>
          <a:xfrm>
            <a:off x="2112264" y="3974518"/>
            <a:ext cx="1152144"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a:t>
            </a:r>
          </a:p>
        </p:txBody>
      </p:sp>
    </p:spTree>
    <p:extLst>
      <p:ext uri="{BB962C8B-B14F-4D97-AF65-F5344CB8AC3E}">
        <p14:creationId xmlns:p14="http://schemas.microsoft.com/office/powerpoint/2010/main" val="25688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5068BB-5C90-75B6-715D-A92595774C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444" y="416799"/>
            <a:ext cx="8032955" cy="6024401"/>
          </a:xfrm>
          <a:prstGeom prst="rect">
            <a:avLst/>
          </a:prstGeom>
          <a:noFill/>
          <a:ln>
            <a:noFill/>
          </a:ln>
        </p:spPr>
      </p:pic>
      <p:sp>
        <p:nvSpPr>
          <p:cNvPr id="4" name="TextBox 3">
            <a:extLst>
              <a:ext uri="{FF2B5EF4-FFF2-40B4-BE49-F238E27FC236}">
                <a16:creationId xmlns:a16="http://schemas.microsoft.com/office/drawing/2014/main" id="{61A698A6-A8FD-7B64-116A-225F1EE9F794}"/>
              </a:ext>
            </a:extLst>
          </p:cNvPr>
          <p:cNvSpPr txBox="1"/>
          <p:nvPr/>
        </p:nvSpPr>
        <p:spPr>
          <a:xfrm>
            <a:off x="110431" y="1228397"/>
            <a:ext cx="3239159" cy="4832092"/>
          </a:xfrm>
          <a:prstGeom prst="rect">
            <a:avLst/>
          </a:prstGeom>
          <a:noFill/>
        </p:spPr>
        <p:txBody>
          <a:bodyPr wrap="square" rtlCol="0">
            <a:spAutoFit/>
          </a:bodyPr>
          <a:lstStyle/>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A Scene of Social Beauty: </a:t>
            </a:r>
          </a:p>
          <a:p>
            <a:pPr algn="ctr"/>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Dr. H congratulating her patient’s successful conquering of leukemia </a:t>
            </a:r>
          </a:p>
          <a:p>
            <a:pPr algn="ctr"/>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at a Public Children’s Hospital</a:t>
            </a:r>
          </a:p>
        </p:txBody>
      </p:sp>
    </p:spTree>
    <p:extLst>
      <p:ext uri="{BB962C8B-B14F-4D97-AF65-F5344CB8AC3E}">
        <p14:creationId xmlns:p14="http://schemas.microsoft.com/office/powerpoint/2010/main" val="409876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905C9F-8497-AD7C-F165-D31A02FB6297}"/>
              </a:ext>
            </a:extLst>
          </p:cNvPr>
          <p:cNvSpPr txBox="1"/>
          <p:nvPr/>
        </p:nvSpPr>
        <p:spPr>
          <a:xfrm>
            <a:off x="2333244" y="2084832"/>
            <a:ext cx="7525512" cy="1815882"/>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opposite of Kind Social Arrangements are Mean Social Arrangements that dehumanize us, seduce us, exploit us, oppress us, demoralize us, and alienate us, individually and collectively. </a:t>
            </a:r>
          </a:p>
        </p:txBody>
      </p:sp>
    </p:spTree>
    <p:extLst>
      <p:ext uri="{BB962C8B-B14F-4D97-AF65-F5344CB8AC3E}">
        <p14:creationId xmlns:p14="http://schemas.microsoft.com/office/powerpoint/2010/main" val="198844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ADD84E-D39F-E5EE-ED46-5153C1229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392" y="212087"/>
            <a:ext cx="4683824" cy="6433825"/>
          </a:xfrm>
          <a:prstGeom prst="rect">
            <a:avLst/>
          </a:prstGeom>
        </p:spPr>
      </p:pic>
      <p:sp>
        <p:nvSpPr>
          <p:cNvPr id="5" name="TextBox 4">
            <a:extLst>
              <a:ext uri="{FF2B5EF4-FFF2-40B4-BE49-F238E27FC236}">
                <a16:creationId xmlns:a16="http://schemas.microsoft.com/office/drawing/2014/main" id="{9E2FFD81-E284-3F8C-017D-0C6C7E966C05}"/>
              </a:ext>
            </a:extLst>
          </p:cNvPr>
          <p:cNvSpPr txBox="1"/>
          <p:nvPr/>
        </p:nvSpPr>
        <p:spPr>
          <a:xfrm>
            <a:off x="914400" y="1613118"/>
            <a:ext cx="3328416" cy="1815882"/>
          </a:xfrm>
          <a:prstGeom prst="rect">
            <a:avLst/>
          </a:prstGeom>
          <a:noFill/>
        </p:spPr>
        <p:txBody>
          <a:bodyPr wrap="square" rtlCol="0">
            <a:spAutoFit/>
          </a:bodyPr>
          <a:lstStyle/>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Cosette’s wretched life under the abusive rule of the Thenardiers</a:t>
            </a:r>
          </a:p>
        </p:txBody>
      </p:sp>
      <p:sp>
        <p:nvSpPr>
          <p:cNvPr id="6" name="TextBox 5">
            <a:extLst>
              <a:ext uri="{FF2B5EF4-FFF2-40B4-BE49-F238E27FC236}">
                <a16:creationId xmlns:a16="http://schemas.microsoft.com/office/drawing/2014/main" id="{983C1590-A225-7E6C-F747-09B204CE0914}"/>
              </a:ext>
            </a:extLst>
          </p:cNvPr>
          <p:cNvSpPr txBox="1"/>
          <p:nvPr/>
        </p:nvSpPr>
        <p:spPr>
          <a:xfrm>
            <a:off x="566928" y="4773168"/>
            <a:ext cx="3675888" cy="830997"/>
          </a:xfrm>
          <a:prstGeom prst="rect">
            <a:avLst/>
          </a:prstGeom>
          <a:noFill/>
        </p:spPr>
        <p:txBody>
          <a:bodyPr wrap="square" rtlCol="0">
            <a:spAutoFit/>
          </a:bodyPr>
          <a:lstStyle/>
          <a:p>
            <a:pPr algn="ct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Victor Hugo’s </a:t>
            </a:r>
          </a:p>
          <a:p>
            <a:pPr algn="ctr"/>
            <a:r>
              <a:rPr lang="en-US" sz="2400" b="1" i="1" dirty="0">
                <a:solidFill>
                  <a:srgbClr val="FFFF00"/>
                </a:solidFill>
                <a:latin typeface="Calibri" panose="020F0502020204030204" pitchFamily="34" charset="0"/>
                <a:ea typeface="Calibri" panose="020F0502020204030204" pitchFamily="34" charset="0"/>
                <a:cs typeface="Calibri" panose="020F0502020204030204" pitchFamily="34" charset="0"/>
              </a:rPr>
              <a:t>Les Miserables</a:t>
            </a:r>
          </a:p>
        </p:txBody>
      </p:sp>
    </p:spTree>
    <p:extLst>
      <p:ext uri="{BB962C8B-B14F-4D97-AF65-F5344CB8AC3E}">
        <p14:creationId xmlns:p14="http://schemas.microsoft.com/office/powerpoint/2010/main" val="528807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EF2262-491E-F049-01C4-04E7F8BDB101}"/>
              </a:ext>
            </a:extLst>
          </p:cNvPr>
          <p:cNvSpPr txBox="1"/>
          <p:nvPr/>
        </p:nvSpPr>
        <p:spPr>
          <a:xfrm>
            <a:off x="658368" y="365980"/>
            <a:ext cx="10744200" cy="584775"/>
          </a:xfrm>
          <a:prstGeom prst="rect">
            <a:avLst/>
          </a:prstGeom>
          <a:noFill/>
        </p:spPr>
        <p:txBody>
          <a:bodyPr wrap="square" rtlCol="0">
            <a:spAutoFit/>
          </a:bodyPr>
          <a:lstStyle/>
          <a:p>
            <a:pPr algn="ct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An Example of Kind Social Arrangements and Social Beauty</a:t>
            </a:r>
          </a:p>
        </p:txBody>
      </p:sp>
      <p:sp>
        <p:nvSpPr>
          <p:cNvPr id="3" name="TextBox 2">
            <a:extLst>
              <a:ext uri="{FF2B5EF4-FFF2-40B4-BE49-F238E27FC236}">
                <a16:creationId xmlns:a16="http://schemas.microsoft.com/office/drawing/2014/main" id="{AAF99148-44F6-7610-7FFD-1D2EE32009E0}"/>
              </a:ext>
            </a:extLst>
          </p:cNvPr>
          <p:cNvSpPr txBox="1"/>
          <p:nvPr/>
        </p:nvSpPr>
        <p:spPr>
          <a:xfrm>
            <a:off x="658368" y="1316736"/>
            <a:ext cx="11658600" cy="4401205"/>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  mother brings her sick child to a Public Children’s Hospital:</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She knows she will not be charged a fee for care provided</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Child receives compassionate, unrushed, expert care</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Flute concert performed by 20 children who learned to play through a Public Arts Program</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Grateful embrace of hospital worker at discharge</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dedication, altruism, and expertise of the entire hospital staff</a:t>
            </a:r>
          </a:p>
          <a:p>
            <a:pPr marL="914400" lvl="1"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All of these are “things of Social Beauty” that, when witnessed or experienced warmly touch the human heart and uplift the human spirit. </a:t>
            </a:r>
          </a:p>
        </p:txBody>
      </p:sp>
    </p:spTree>
    <p:extLst>
      <p:ext uri="{BB962C8B-B14F-4D97-AF65-F5344CB8AC3E}">
        <p14:creationId xmlns:p14="http://schemas.microsoft.com/office/powerpoint/2010/main" val="64441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D75ECC-53CF-AB02-3114-AF36D8265210}"/>
              </a:ext>
            </a:extLst>
          </p:cNvPr>
          <p:cNvSpPr txBox="1"/>
          <p:nvPr/>
        </p:nvSpPr>
        <p:spPr>
          <a:xfrm>
            <a:off x="978408" y="530352"/>
            <a:ext cx="10305288"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Example of Mean Social Arrangements and Social Atrocity</a:t>
            </a:r>
          </a:p>
        </p:txBody>
      </p:sp>
      <p:sp>
        <p:nvSpPr>
          <p:cNvPr id="3" name="TextBox 2">
            <a:extLst>
              <a:ext uri="{FF2B5EF4-FFF2-40B4-BE49-F238E27FC236}">
                <a16:creationId xmlns:a16="http://schemas.microsoft.com/office/drawing/2014/main" id="{DFC60E57-46F7-B380-52F6-0EEE6480F11A}"/>
              </a:ext>
            </a:extLst>
          </p:cNvPr>
          <p:cNvSpPr txBox="1"/>
          <p:nvPr/>
        </p:nvSpPr>
        <p:spPr>
          <a:xfrm>
            <a:off x="1062182" y="1472184"/>
            <a:ext cx="9663730" cy="2246769"/>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 ill 50-year-old man with limited financial resources and no health insurance hesitates to go to the medical clinic.</a:t>
            </a: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Callous, uncaring, heartless reception at clinic.</a:t>
            </a: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Man dies from lack of health care</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B696651-7373-243D-AE19-E7D94EC06A9B}"/>
              </a:ext>
            </a:extLst>
          </p:cNvPr>
          <p:cNvSpPr txBox="1"/>
          <p:nvPr/>
        </p:nvSpPr>
        <p:spPr>
          <a:xfrm>
            <a:off x="1348509" y="4073236"/>
            <a:ext cx="8903855" cy="954107"/>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These are Mean Social Arrangements that result in Social Atrocity</a:t>
            </a:r>
          </a:p>
        </p:txBody>
      </p:sp>
    </p:spTree>
    <p:extLst>
      <p:ext uri="{BB962C8B-B14F-4D97-AF65-F5344CB8AC3E}">
        <p14:creationId xmlns:p14="http://schemas.microsoft.com/office/powerpoint/2010/main" val="343624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4501C38-8038-1F8D-27A5-04D44667DC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B4AFEC12-C187-F67A-4794-085FF0265E7B}"/>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5274C7A7-DC85-294B-D581-FDFE1F823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981" y="152400"/>
            <a:ext cx="8751166" cy="6553199"/>
          </a:xfrm>
          <a:prstGeom prst="rect">
            <a:avLst/>
          </a:prstGeom>
        </p:spPr>
      </p:pic>
    </p:spTree>
    <p:extLst>
      <p:ext uri="{BB962C8B-B14F-4D97-AF65-F5344CB8AC3E}">
        <p14:creationId xmlns:p14="http://schemas.microsoft.com/office/powerpoint/2010/main" val="2582466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8D447D-64A5-536E-2AE7-878F52F248A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1CE3ADCB-76E5-FD3F-4907-9018DC93A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072" y="92422"/>
            <a:ext cx="8875094" cy="6765578"/>
          </a:xfrm>
          <a:prstGeom prst="rect">
            <a:avLst/>
          </a:prstGeom>
        </p:spPr>
      </p:pic>
    </p:spTree>
    <p:extLst>
      <p:ext uri="{BB962C8B-B14F-4D97-AF65-F5344CB8AC3E}">
        <p14:creationId xmlns:p14="http://schemas.microsoft.com/office/powerpoint/2010/main" val="2697204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56B8861-3852-971B-5249-B3C09F1A3BDF}"/>
              </a:ext>
            </a:extLst>
          </p:cNvPr>
          <p:cNvPicPr>
            <a:picLocks noChangeAspect="1"/>
          </p:cNvPicPr>
          <p:nvPr/>
        </p:nvPicPr>
        <p:blipFill>
          <a:blip r:embed="rId2">
            <a:extLst>
              <a:ext uri="{28A0092B-C50C-407E-A947-70E740481C1C}">
                <a14:useLocalDpi xmlns:a14="http://schemas.microsoft.com/office/drawing/2010/main" val="0"/>
              </a:ext>
            </a:extLst>
          </a:blip>
          <a:srcRect t="17925" b="7338"/>
          <a:stretch>
            <a:fillRect/>
          </a:stretch>
        </p:blipFill>
        <p:spPr>
          <a:xfrm>
            <a:off x="1453896" y="818301"/>
            <a:ext cx="9227147" cy="5189308"/>
          </a:xfrm>
          <a:prstGeom prst="rect">
            <a:avLst/>
          </a:prstGeom>
        </p:spPr>
      </p:pic>
    </p:spTree>
    <p:extLst>
      <p:ext uri="{BB962C8B-B14F-4D97-AF65-F5344CB8AC3E}">
        <p14:creationId xmlns:p14="http://schemas.microsoft.com/office/powerpoint/2010/main" val="62447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378F3E-16C7-AAFD-D234-6CD96141109A}"/>
              </a:ext>
            </a:extLst>
          </p:cNvPr>
          <p:cNvSpPr txBox="1"/>
          <p:nvPr/>
        </p:nvSpPr>
        <p:spPr>
          <a:xfrm>
            <a:off x="1514764" y="997527"/>
            <a:ext cx="9023927" cy="4401205"/>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Nature’s Beauty</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including its scents and sounds, uplifts our spirits, inspires us, and fills us with deep gratitude for not only the privilege to be Nature’s guest but also the privilege of Life itself.  Such are the powerful positive effects that Nature’s Beauty has on the senses, emotions, thoughts, and beliefs of a human.  </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Similarly,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Beauty</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when witnessed or experienced, has powerful positive effects that uplift and inspire us and elevate feelings of gratitude for Life and each other.</a:t>
            </a:r>
          </a:p>
        </p:txBody>
      </p:sp>
    </p:spTree>
    <p:extLst>
      <p:ext uri="{BB962C8B-B14F-4D97-AF65-F5344CB8AC3E}">
        <p14:creationId xmlns:p14="http://schemas.microsoft.com/office/powerpoint/2010/main" val="1681709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C4CF4E-1D44-FA64-E69E-9A3C242A5203}"/>
              </a:ext>
            </a:extLst>
          </p:cNvPr>
          <p:cNvSpPr txBox="1"/>
          <p:nvPr/>
        </p:nvSpPr>
        <p:spPr>
          <a:xfrm>
            <a:off x="2423160" y="1883664"/>
            <a:ext cx="6858000" cy="1384995"/>
          </a:xfrm>
          <a:prstGeom prst="rect">
            <a:avLst/>
          </a:prstGeom>
          <a:noFill/>
        </p:spPr>
        <p:txBody>
          <a:bodyPr wrap="square" rtlCol="0">
            <a:spAutoFit/>
          </a:bodyPr>
          <a:lstStyle/>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What does it say about our society that a phrase like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Beauty”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is not part of our lexicon?</a:t>
            </a:r>
          </a:p>
        </p:txBody>
      </p:sp>
    </p:spTree>
    <p:extLst>
      <p:ext uri="{BB962C8B-B14F-4D97-AF65-F5344CB8AC3E}">
        <p14:creationId xmlns:p14="http://schemas.microsoft.com/office/powerpoint/2010/main" val="267276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5FFCC7-9D4F-EC18-D7D9-C9EE6292E201}"/>
              </a:ext>
            </a:extLst>
          </p:cNvPr>
          <p:cNvPicPr>
            <a:picLocks noChangeAspect="1"/>
          </p:cNvPicPr>
          <p:nvPr/>
        </p:nvPicPr>
        <p:blipFill>
          <a:blip r:embed="rId3"/>
          <a:stretch>
            <a:fillRect/>
          </a:stretch>
        </p:blipFill>
        <p:spPr>
          <a:xfrm>
            <a:off x="1362456" y="149876"/>
            <a:ext cx="9354311" cy="6480123"/>
          </a:xfrm>
          <a:prstGeom prst="rect">
            <a:avLst/>
          </a:prstGeom>
        </p:spPr>
      </p:pic>
    </p:spTree>
    <p:extLst>
      <p:ext uri="{BB962C8B-B14F-4D97-AF65-F5344CB8AC3E}">
        <p14:creationId xmlns:p14="http://schemas.microsoft.com/office/powerpoint/2010/main" val="2744019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51B3F1-D387-2864-42C3-603B298B3760}"/>
              </a:ext>
            </a:extLst>
          </p:cNvPr>
          <p:cNvSpPr txBox="1"/>
          <p:nvPr/>
        </p:nvSpPr>
        <p:spPr>
          <a:xfrm>
            <a:off x="731520" y="475488"/>
            <a:ext cx="10552176" cy="5262979"/>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It shows the extent to which our attention has been focused on the </a:t>
            </a:r>
            <a:r>
              <a:rPr lang="en-US" sz="2800" b="1" u="sng" dirty="0">
                <a:solidFill>
                  <a:srgbClr val="00FFFF"/>
                </a:solidFill>
                <a:latin typeface="Calibri" panose="020F0502020204030204" pitchFamily="34" charset="0"/>
                <a:ea typeface="Calibri" panose="020F0502020204030204" pitchFamily="34" charset="0"/>
                <a:cs typeface="Calibri" panose="020F0502020204030204" pitchFamily="34" charset="0"/>
              </a:rPr>
              <a:t>negative</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aspects of our Human Nature and the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Mean Social Arrangements</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and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Atrocities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that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a small and undeservedly powerful percentage of human beings has created</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as if these are the primary characteristics and inclinations of Humanity as a whole and will always prevail.  </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It shows the extent to which our attention has been turned away from the </a:t>
            </a:r>
            <a:r>
              <a:rPr lang="en-US" sz="2800" b="1" u="sng" dirty="0">
                <a:solidFill>
                  <a:srgbClr val="00FFFF"/>
                </a:solidFill>
                <a:latin typeface="Calibri" panose="020F0502020204030204" pitchFamily="34" charset="0"/>
                <a:ea typeface="Calibri" panose="020F0502020204030204" pitchFamily="34" charset="0"/>
                <a:cs typeface="Calibri" panose="020F0502020204030204" pitchFamily="34" charset="0"/>
              </a:rPr>
              <a:t>positive</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aspects of our Human Nature and our potential to create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Kind Social Arrangements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Beauty</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as if those aspects and that potential are negligible and the goal of creating greater Social Beauty is unrealistic and even dangerous.</a:t>
            </a:r>
          </a:p>
        </p:txBody>
      </p:sp>
    </p:spTree>
    <p:extLst>
      <p:ext uri="{BB962C8B-B14F-4D97-AF65-F5344CB8AC3E}">
        <p14:creationId xmlns:p14="http://schemas.microsoft.com/office/powerpoint/2010/main" val="201115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94633-5183-C6CF-095D-5F7A3A0896E8}"/>
            </a:ext>
          </a:extLst>
        </p:cNvPr>
        <p:cNvGrpSpPr/>
        <p:nvPr/>
      </p:nvGrpSpPr>
      <p:grpSpPr>
        <a:xfrm>
          <a:off x="0" y="0"/>
          <a:ext cx="0" cy="0"/>
          <a:chOff x="0" y="0"/>
          <a:chExt cx="0" cy="0"/>
        </a:xfrm>
      </p:grpSpPr>
      <p:pic>
        <p:nvPicPr>
          <p:cNvPr id="2" name="Picture 1" descr="A painting of a person walking in a field&#10;&#10;AI-generated content may be incorrect.">
            <a:extLst>
              <a:ext uri="{FF2B5EF4-FFF2-40B4-BE49-F238E27FC236}">
                <a16:creationId xmlns:a16="http://schemas.microsoft.com/office/drawing/2014/main" id="{5D707FBE-4410-15FD-BDEF-6523DAE6A9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1300" y="244787"/>
            <a:ext cx="6530492" cy="5215729"/>
          </a:xfrm>
          <a:prstGeom prst="rect">
            <a:avLst/>
          </a:prstGeom>
          <a:noFill/>
          <a:ln>
            <a:noFill/>
          </a:ln>
        </p:spPr>
      </p:pic>
      <p:sp>
        <p:nvSpPr>
          <p:cNvPr id="6" name="TextBox 5">
            <a:extLst>
              <a:ext uri="{FF2B5EF4-FFF2-40B4-BE49-F238E27FC236}">
                <a16:creationId xmlns:a16="http://schemas.microsoft.com/office/drawing/2014/main" id="{C0CC4714-240D-EE7E-78EC-8CA164EEFD15}"/>
              </a:ext>
            </a:extLst>
          </p:cNvPr>
          <p:cNvSpPr txBox="1"/>
          <p:nvPr/>
        </p:nvSpPr>
        <p:spPr>
          <a:xfrm>
            <a:off x="438912" y="116771"/>
            <a:ext cx="4974336" cy="1384995"/>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What does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“Sowing Seeds of Social Beauty”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mean?</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4FCC549-D95E-CF0B-195A-E3A6C02A5660}"/>
              </a:ext>
            </a:extLst>
          </p:cNvPr>
          <p:cNvSpPr txBox="1"/>
          <p:nvPr/>
        </p:nvSpPr>
        <p:spPr>
          <a:xfrm>
            <a:off x="265176" y="1164134"/>
            <a:ext cx="5148072" cy="5262979"/>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Choosing “kernels of truth”</a:t>
            </a:r>
          </a:p>
          <a:p>
            <a:pPr marL="457200" indent="-457200">
              <a:buFont typeface="Arial" panose="020B0604020202020204" pitchFamily="34" charset="0"/>
              <a:buChar char="•"/>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Preparing fertile soil</a:t>
            </a: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Planting seeds that will blossom into expressions of the best aspects of our human nature</a:t>
            </a:r>
          </a:p>
          <a:p>
            <a:pPr marL="457200" indent="-457200">
              <a:buFont typeface="Arial" panose="020B0604020202020204" pitchFamily="34" charset="0"/>
              <a:buChar char="•"/>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Imagining “Vast Fields of Public Activity”</a:t>
            </a: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Promoting and cultivating healthy dialogue</a:t>
            </a:r>
          </a:p>
          <a:p>
            <a:pPr marL="457200" indent="-457200">
              <a:buFont typeface="Arial" panose="020B0604020202020204" pitchFamily="34" charset="0"/>
              <a:buChar char="•"/>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Shedding light on that which has been kept in the dark</a:t>
            </a:r>
          </a:p>
        </p:txBody>
      </p:sp>
    </p:spTree>
    <p:extLst>
      <p:ext uri="{BB962C8B-B14F-4D97-AF65-F5344CB8AC3E}">
        <p14:creationId xmlns:p14="http://schemas.microsoft.com/office/powerpoint/2010/main" val="383577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AE8E0-1040-AE27-0279-A6BBFB2F49B7}"/>
            </a:ext>
          </a:extLst>
        </p:cNvPr>
        <p:cNvGrpSpPr/>
        <p:nvPr/>
      </p:nvGrpSpPr>
      <p:grpSpPr>
        <a:xfrm>
          <a:off x="0" y="0"/>
          <a:ext cx="0" cy="0"/>
          <a:chOff x="0" y="0"/>
          <a:chExt cx="0" cy="0"/>
        </a:xfrm>
      </p:grpSpPr>
      <p:pic>
        <p:nvPicPr>
          <p:cNvPr id="2" name="Picture 1" descr="A painting of a person walking in a field&#10;&#10;AI-generated content may be incorrect.">
            <a:extLst>
              <a:ext uri="{FF2B5EF4-FFF2-40B4-BE49-F238E27FC236}">
                <a16:creationId xmlns:a16="http://schemas.microsoft.com/office/drawing/2014/main" id="{4EF2DEC7-DF7D-10A6-84C0-784B1AD191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1300" y="244787"/>
            <a:ext cx="6530492" cy="5215729"/>
          </a:xfrm>
          <a:prstGeom prst="rect">
            <a:avLst/>
          </a:prstGeom>
          <a:noFill/>
          <a:ln>
            <a:noFill/>
          </a:ln>
        </p:spPr>
      </p:pic>
      <p:sp>
        <p:nvSpPr>
          <p:cNvPr id="6" name="TextBox 5">
            <a:extLst>
              <a:ext uri="{FF2B5EF4-FFF2-40B4-BE49-F238E27FC236}">
                <a16:creationId xmlns:a16="http://schemas.microsoft.com/office/drawing/2014/main" id="{6BA5195D-1C4A-66CA-A2D4-24C78C581C5F}"/>
              </a:ext>
            </a:extLst>
          </p:cNvPr>
          <p:cNvSpPr txBox="1"/>
          <p:nvPr/>
        </p:nvSpPr>
        <p:spPr>
          <a:xfrm>
            <a:off x="274320" y="336227"/>
            <a:ext cx="5246980" cy="6555641"/>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What does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“Sowing Seeds of Social Beauty”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mean?</a:t>
            </a:r>
          </a:p>
          <a:p>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Helping new, better  understandings to grow</a:t>
            </a: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Widely distributing those new understandings </a:t>
            </a:r>
          </a:p>
          <a:p>
            <a:pPr marL="457200" indent="-457200">
              <a:buFont typeface="Arial" panose="020B0604020202020204" pitchFamily="34" charset="0"/>
              <a:buChar char="•"/>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Offering them for consideration</a:t>
            </a: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Being farmers who produce the ingredients for an abundance of Social Beauty </a:t>
            </a:r>
          </a:p>
          <a:p>
            <a:pPr marL="457200"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17238AF-298E-9DD3-BF2C-D44F3D3F6408}"/>
              </a:ext>
            </a:extLst>
          </p:cNvPr>
          <p:cNvSpPr txBox="1"/>
          <p:nvPr/>
        </p:nvSpPr>
        <p:spPr>
          <a:xfrm>
            <a:off x="591127" y="5892800"/>
            <a:ext cx="10603346" cy="523220"/>
          </a:xfrm>
          <a:prstGeom prst="rect">
            <a:avLst/>
          </a:prstGeom>
          <a:noFill/>
        </p:spPr>
        <p:txBody>
          <a:bodyPr wrap="square" rtlCol="0">
            <a:spAutoFit/>
          </a:bodyPr>
          <a:lstStyle/>
          <a:p>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That is what “Sowing Seeds of Social Beauty” means</a:t>
            </a:r>
          </a:p>
        </p:txBody>
      </p:sp>
    </p:spTree>
    <p:extLst>
      <p:ext uri="{BB962C8B-B14F-4D97-AF65-F5344CB8AC3E}">
        <p14:creationId xmlns:p14="http://schemas.microsoft.com/office/powerpoint/2010/main" val="2146590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2166F-759B-146A-C11A-B375AC6B224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821B848-AFBC-504D-2E3E-1B8BE07B48BF}"/>
              </a:ext>
            </a:extLst>
          </p:cNvPr>
          <p:cNvSpPr txBox="1"/>
          <p:nvPr/>
        </p:nvSpPr>
        <p:spPr>
          <a:xfrm>
            <a:off x="274320" y="336227"/>
            <a:ext cx="5246980" cy="1384995"/>
          </a:xfrm>
          <a:prstGeom prst="rect">
            <a:avLst/>
          </a:prstGeom>
          <a:noFill/>
        </p:spPr>
        <p:txBody>
          <a:bodyPr wrap="square" rtlCol="0">
            <a:spAutoFit/>
          </a:bodyPr>
          <a:lstStyle/>
          <a:p>
            <a:pPr marL="457200"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8E494AB-9520-85BE-FC38-134AA9F690A6}"/>
              </a:ext>
            </a:extLst>
          </p:cNvPr>
          <p:cNvSpPr txBox="1"/>
          <p:nvPr/>
        </p:nvSpPr>
        <p:spPr>
          <a:xfrm>
            <a:off x="803564" y="1006764"/>
            <a:ext cx="3214254" cy="3970318"/>
          </a:xfrm>
          <a:prstGeom prst="rect">
            <a:avLst/>
          </a:prstGeom>
          <a:noFill/>
        </p:spPr>
        <p:txBody>
          <a:bodyPr wrap="square" rtlCol="0">
            <a:spAutoFit/>
          </a:bodyPr>
          <a:lstStyle/>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Thank you </a:t>
            </a:r>
          </a:p>
          <a:p>
            <a:pPr algn="ctr"/>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for your attention </a:t>
            </a:r>
          </a:p>
          <a:p>
            <a:pPr algn="ctr"/>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and for </a:t>
            </a:r>
          </a:p>
          <a:p>
            <a:pPr algn="ctr"/>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your interest in Sowing Seeds of Social Beauty</a:t>
            </a:r>
          </a:p>
        </p:txBody>
      </p:sp>
      <p:pic>
        <p:nvPicPr>
          <p:cNvPr id="5" name="Picture 4">
            <a:extLst>
              <a:ext uri="{FF2B5EF4-FFF2-40B4-BE49-F238E27FC236}">
                <a16:creationId xmlns:a16="http://schemas.microsoft.com/office/drawing/2014/main" id="{CC814E22-8930-3F17-4EE9-5013BEDF3D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9159" y="711782"/>
            <a:ext cx="7246294" cy="5434436"/>
          </a:xfrm>
          <a:prstGeom prst="rect">
            <a:avLst/>
          </a:prstGeom>
          <a:noFill/>
          <a:ln>
            <a:noFill/>
          </a:ln>
        </p:spPr>
      </p:pic>
    </p:spTree>
    <p:extLst>
      <p:ext uri="{BB962C8B-B14F-4D97-AF65-F5344CB8AC3E}">
        <p14:creationId xmlns:p14="http://schemas.microsoft.com/office/powerpoint/2010/main" val="411364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F91997-0924-1816-EF2F-16670F14A1E3}"/>
              </a:ext>
            </a:extLst>
          </p:cNvPr>
          <p:cNvSpPr txBox="1"/>
          <p:nvPr/>
        </p:nvSpPr>
        <p:spPr>
          <a:xfrm>
            <a:off x="4617720" y="521208"/>
            <a:ext cx="3867912" cy="646331"/>
          </a:xfrm>
          <a:prstGeom prst="rect">
            <a:avLst/>
          </a:prstGeom>
          <a:noFill/>
        </p:spPr>
        <p:txBody>
          <a:bodyPr wrap="square" rtlCol="0">
            <a:spAutoFit/>
          </a:bodyPr>
          <a:lstStyle/>
          <a:p>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Beauty</a:t>
            </a:r>
          </a:p>
        </p:txBody>
      </p:sp>
      <p:sp>
        <p:nvSpPr>
          <p:cNvPr id="5" name="TextBox 4">
            <a:extLst>
              <a:ext uri="{FF2B5EF4-FFF2-40B4-BE49-F238E27FC236}">
                <a16:creationId xmlns:a16="http://schemas.microsoft.com/office/drawing/2014/main" id="{527E1FF9-A1BB-4C45-76E2-3F70F08F5F21}"/>
              </a:ext>
            </a:extLst>
          </p:cNvPr>
          <p:cNvSpPr txBox="1"/>
          <p:nvPr/>
        </p:nvSpPr>
        <p:spPr>
          <a:xfrm>
            <a:off x="2487168" y="1554480"/>
            <a:ext cx="7982712" cy="3539430"/>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What does this phrase mean?</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Where did this phrase come from?</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Have you ever heard of this phrase before?</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What does it mean that the phrase “Social Beauty” is not part of the lexicon of our culture?</a:t>
            </a:r>
          </a:p>
        </p:txBody>
      </p:sp>
    </p:spTree>
    <p:extLst>
      <p:ext uri="{BB962C8B-B14F-4D97-AF65-F5344CB8AC3E}">
        <p14:creationId xmlns:p14="http://schemas.microsoft.com/office/powerpoint/2010/main" val="96155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5D862-7E3B-E1AF-54AE-E1544B898407}"/>
              </a:ext>
            </a:extLst>
          </p:cNvPr>
          <p:cNvSpPr txBox="1"/>
          <p:nvPr/>
        </p:nvSpPr>
        <p:spPr>
          <a:xfrm>
            <a:off x="1230653" y="457200"/>
            <a:ext cx="9820656" cy="646331"/>
          </a:xfrm>
          <a:prstGeom prst="rect">
            <a:avLst/>
          </a:prstGeom>
          <a:noFill/>
        </p:spPr>
        <p:txBody>
          <a:bodyPr wrap="square" rtlCol="0">
            <a:spAutoFit/>
          </a:bodyPr>
          <a:lstStyle/>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The phrase “Social Beauty”</a:t>
            </a:r>
          </a:p>
        </p:txBody>
      </p:sp>
      <p:pic>
        <p:nvPicPr>
          <p:cNvPr id="3" name="Picture 2" descr="A person with a beard and mustache&#10;&#10;Description automatically generated">
            <a:extLst>
              <a:ext uri="{FF2B5EF4-FFF2-40B4-BE49-F238E27FC236}">
                <a16:creationId xmlns:a16="http://schemas.microsoft.com/office/drawing/2014/main" id="{16944DD2-DB3D-B648-A4FA-F9B7DC6D4B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392" y="1496250"/>
            <a:ext cx="3087193" cy="4089037"/>
          </a:xfrm>
          <a:prstGeom prst="rect">
            <a:avLst/>
          </a:prstGeom>
          <a:noFill/>
          <a:ln>
            <a:noFill/>
          </a:ln>
        </p:spPr>
      </p:pic>
      <p:pic>
        <p:nvPicPr>
          <p:cNvPr id="5" name="Picture 4" descr="A close-up of a book&#10;&#10;Description automatically generated">
            <a:extLst>
              <a:ext uri="{FF2B5EF4-FFF2-40B4-BE49-F238E27FC236}">
                <a16:creationId xmlns:a16="http://schemas.microsoft.com/office/drawing/2014/main" id="{162B7F98-B327-EFFA-8D99-D84877CD63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1976" y="1488289"/>
            <a:ext cx="2534395" cy="4211934"/>
          </a:xfrm>
          <a:prstGeom prst="rect">
            <a:avLst/>
          </a:prstGeom>
          <a:noFill/>
          <a:ln>
            <a:noFill/>
          </a:ln>
        </p:spPr>
      </p:pic>
      <p:sp>
        <p:nvSpPr>
          <p:cNvPr id="6" name="TextBox 5">
            <a:extLst>
              <a:ext uri="{FF2B5EF4-FFF2-40B4-BE49-F238E27FC236}">
                <a16:creationId xmlns:a16="http://schemas.microsoft.com/office/drawing/2014/main" id="{37ADDE77-AFF8-67DB-5CD1-37A0F6BA4A51}"/>
              </a:ext>
            </a:extLst>
          </p:cNvPr>
          <p:cNvSpPr txBox="1"/>
          <p:nvPr/>
        </p:nvSpPr>
        <p:spPr>
          <a:xfrm>
            <a:off x="3656585" y="1721216"/>
            <a:ext cx="5473904" cy="4524315"/>
          </a:xfrm>
          <a:prstGeom prst="rect">
            <a:avLst/>
          </a:prstGeom>
          <a:noFill/>
        </p:spPr>
        <p:txBody>
          <a:bodyPr wrap="square" rtlCol="0">
            <a:spAutoFit/>
          </a:bodyPr>
          <a:lstStyle/>
          <a:p>
            <a:pPr algn="ct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It comes from the novel</a:t>
            </a:r>
          </a:p>
          <a:p>
            <a:pPr algn="ctr"/>
            <a:r>
              <a:rPr lang="en-US" sz="3200" b="1" i="1" dirty="0">
                <a:solidFill>
                  <a:srgbClr val="00FFFF"/>
                </a:solidFill>
                <a:latin typeface="Calibri" panose="020F0502020204030204" pitchFamily="34" charset="0"/>
                <a:ea typeface="Calibri" panose="020F0502020204030204" pitchFamily="34" charset="0"/>
                <a:cs typeface="Calibri" panose="020F0502020204030204" pitchFamily="34" charset="0"/>
              </a:rPr>
              <a:t>Les Miserables</a:t>
            </a:r>
          </a:p>
          <a:p>
            <a:pPr algn="ctr"/>
            <a:endPar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endParaRPr>
          </a:p>
          <a:p>
            <a:pPr algn="ct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Written by Victor Hugo</a:t>
            </a:r>
          </a:p>
          <a:p>
            <a:pPr algn="ct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In 1862</a:t>
            </a:r>
          </a:p>
          <a:p>
            <a:pPr algn="ctr"/>
            <a:endPar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endParaRPr>
          </a:p>
          <a:p>
            <a:pPr algn="ct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Translated by Charles Wilbour</a:t>
            </a:r>
          </a:p>
          <a:p>
            <a:pPr algn="ct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In 1862</a:t>
            </a:r>
          </a:p>
          <a:p>
            <a:endPar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17CCB63-11FA-E274-68ED-7D7AED839420}"/>
              </a:ext>
            </a:extLst>
          </p:cNvPr>
          <p:cNvSpPr txBox="1"/>
          <p:nvPr/>
        </p:nvSpPr>
        <p:spPr>
          <a:xfrm>
            <a:off x="1021974" y="5719679"/>
            <a:ext cx="23954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1802-1885</a:t>
            </a:r>
          </a:p>
        </p:txBody>
      </p:sp>
      <p:sp>
        <p:nvSpPr>
          <p:cNvPr id="8" name="TextBox 7">
            <a:extLst>
              <a:ext uri="{FF2B5EF4-FFF2-40B4-BE49-F238E27FC236}">
                <a16:creationId xmlns:a16="http://schemas.microsoft.com/office/drawing/2014/main" id="{5BDC1025-AC58-E884-FD73-BA85F0FAE3C5}"/>
              </a:ext>
            </a:extLst>
          </p:cNvPr>
          <p:cNvSpPr txBox="1"/>
          <p:nvPr/>
        </p:nvSpPr>
        <p:spPr>
          <a:xfrm>
            <a:off x="10030691" y="5783866"/>
            <a:ext cx="204123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1862</a:t>
            </a:r>
          </a:p>
        </p:txBody>
      </p:sp>
    </p:spTree>
    <p:extLst>
      <p:ext uri="{BB962C8B-B14F-4D97-AF65-F5344CB8AC3E}">
        <p14:creationId xmlns:p14="http://schemas.microsoft.com/office/powerpoint/2010/main" val="300291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8A9C03-2002-5C50-8E8F-13EA2D1229FA}"/>
              </a:ext>
            </a:extLst>
          </p:cNvPr>
          <p:cNvSpPr txBox="1"/>
          <p:nvPr/>
        </p:nvSpPr>
        <p:spPr>
          <a:xfrm>
            <a:off x="3383280" y="393192"/>
            <a:ext cx="6336792"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A Definition of Social Beauty</a:t>
            </a:r>
          </a:p>
        </p:txBody>
      </p:sp>
      <p:sp>
        <p:nvSpPr>
          <p:cNvPr id="3" name="TextBox 2">
            <a:extLst>
              <a:ext uri="{FF2B5EF4-FFF2-40B4-BE49-F238E27FC236}">
                <a16:creationId xmlns:a16="http://schemas.microsoft.com/office/drawing/2014/main" id="{34A5C02F-31F9-5BCD-D667-DC6097300D83}"/>
              </a:ext>
            </a:extLst>
          </p:cNvPr>
          <p:cNvSpPr txBox="1"/>
          <p:nvPr/>
        </p:nvSpPr>
        <p:spPr>
          <a:xfrm>
            <a:off x="758952" y="1161288"/>
            <a:ext cx="11247120" cy="3539430"/>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 refers to any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arrangement, social activity, or social behavior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that, when witnessed or experienced, warmly touches the human heart, uplifts the human spirit, reminds us of the best behavioral capacities of our human nature (e.g., our capacities for empathy, compassion, altruism, kindness, and creativity), elevates feelings of gratitude for Life and each other (including gratitude for opportunities to contribute to the well-being of others), and makes one proud to be a part of Humanity.</a:t>
            </a:r>
          </a:p>
        </p:txBody>
      </p:sp>
      <p:sp>
        <p:nvSpPr>
          <p:cNvPr id="4" name="TextBox 3">
            <a:extLst>
              <a:ext uri="{FF2B5EF4-FFF2-40B4-BE49-F238E27FC236}">
                <a16:creationId xmlns:a16="http://schemas.microsoft.com/office/drawing/2014/main" id="{61E32A86-C473-88FA-2ADE-284C1B2AF9B6}"/>
              </a:ext>
            </a:extLst>
          </p:cNvPr>
          <p:cNvSpPr txBox="1"/>
          <p:nvPr/>
        </p:nvSpPr>
        <p:spPr>
          <a:xfrm>
            <a:off x="754380" y="4884039"/>
            <a:ext cx="11594592" cy="1384995"/>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 is the product of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Kind Social Arrangements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 the social activities and social behaviors generated by those arrangements) and those Kind Social Arrangements are, themselves,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things of Social Beauty</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2435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F7BC42-CF70-BBA5-FC5E-CFC4E2BBB751}"/>
              </a:ext>
            </a:extLst>
          </p:cNvPr>
          <p:cNvSpPr txBox="1"/>
          <p:nvPr/>
        </p:nvSpPr>
        <p:spPr>
          <a:xfrm>
            <a:off x="3264408" y="438912"/>
            <a:ext cx="6437376"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Definition of Social Atrocity</a:t>
            </a:r>
          </a:p>
        </p:txBody>
      </p:sp>
      <p:sp>
        <p:nvSpPr>
          <p:cNvPr id="3" name="TextBox 2">
            <a:extLst>
              <a:ext uri="{FF2B5EF4-FFF2-40B4-BE49-F238E27FC236}">
                <a16:creationId xmlns:a16="http://schemas.microsoft.com/office/drawing/2014/main" id="{B82CF957-7AA0-AA38-5534-6FDAD051121D}"/>
              </a:ext>
            </a:extLst>
          </p:cNvPr>
          <p:cNvSpPr txBox="1"/>
          <p:nvPr/>
        </p:nvSpPr>
        <p:spPr>
          <a:xfrm>
            <a:off x="905256" y="1362456"/>
            <a:ext cx="10570464" cy="3970318"/>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Atrocity, the opposite of Social Beauty, refers to any social arrangement, social activity, or social behavior that, when witnessed or experienced,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sickens the heart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crushes the human soul</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and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dampens the human spirit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Social Atrocity reminds us of the most  unkind capacities of our human nature---e.g., our capacities to be mean, uncaring, greedy, ungrateful, and even violent.  Social atrocity is the result of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Mean Social Arrangements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 the harmful social activities and behaviors those mean arrangements create) and those Mean Social Arrangements are, themselves, Social Atrocities. </a:t>
            </a:r>
          </a:p>
        </p:txBody>
      </p:sp>
    </p:spTree>
    <p:extLst>
      <p:ext uri="{BB962C8B-B14F-4D97-AF65-F5344CB8AC3E}">
        <p14:creationId xmlns:p14="http://schemas.microsoft.com/office/powerpoint/2010/main" val="3349012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558EB6-814B-F0E8-E0A3-F6E3A065CA06}"/>
              </a:ext>
            </a:extLst>
          </p:cNvPr>
          <p:cNvSpPr txBox="1"/>
          <p:nvPr/>
        </p:nvSpPr>
        <p:spPr>
          <a:xfrm>
            <a:off x="1197864" y="1691640"/>
            <a:ext cx="9912096" cy="2677656"/>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Kind Social Arrangements that create Social Beauty are reflections of a deep love and respect for Humanity and the Earth, and these arrangements beget even deeper and more practiced love and respect.  These kind arrangements enable, encourage, and give practice to escalating levels of individual and collective kindness. </a:t>
            </a:r>
          </a:p>
        </p:txBody>
      </p:sp>
    </p:spTree>
    <p:extLst>
      <p:ext uri="{BB962C8B-B14F-4D97-AF65-F5344CB8AC3E}">
        <p14:creationId xmlns:p14="http://schemas.microsoft.com/office/powerpoint/2010/main" val="243249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DFE07D-4D21-34EA-1572-70858795D6D7}"/>
              </a:ext>
            </a:extLst>
          </p:cNvPr>
          <p:cNvSpPr txBox="1"/>
          <p:nvPr/>
        </p:nvSpPr>
        <p:spPr>
          <a:xfrm>
            <a:off x="1446276" y="1682496"/>
            <a:ext cx="9299448" cy="3108543"/>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Mean Social Arrangements that create Social Atrocities are reflections of an absence of deep love and respect for Humanity and the Earth, and these arrangements beget even deeper and more practiced disregard and disrespect for Humanity and the Earth.  These Mean Arrangements enable, encourage, and give practice to escalating levels of individual and collective unkindness. </a:t>
            </a:r>
          </a:p>
        </p:txBody>
      </p:sp>
    </p:spTree>
    <p:extLst>
      <p:ext uri="{BB962C8B-B14F-4D97-AF65-F5344CB8AC3E}">
        <p14:creationId xmlns:p14="http://schemas.microsoft.com/office/powerpoint/2010/main" val="79833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3D7D2-ABF8-8631-65EC-4636AD838250}"/>
              </a:ext>
            </a:extLst>
          </p:cNvPr>
          <p:cNvSpPr txBox="1"/>
          <p:nvPr/>
        </p:nvSpPr>
        <p:spPr>
          <a:xfrm>
            <a:off x="859536" y="342293"/>
            <a:ext cx="10707624" cy="5693866"/>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Kind Social Arrangements and the social activities and other effects generated by those arrangements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move our hearts and minds via the senses and emotions</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as well as intellectually. </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Like beautiful music, great visual art, and Nature’s Beauty,</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Social Beauty touches and stirs our humanity.  Kind Social Arrangements and the Social Beauty created by them awaken, motivate, and liberate.  They address profound social longings, deepen the meaningfulness of life, provide clarity, enliven imagination and conscience, and give us confidence in ourselves and in the goodness of Humanity.  These kind arrangements and associated activities transform people, individually and collectively, as all increasingly participate in the creation of ever-more Social Beauty. </a:t>
            </a:r>
          </a:p>
        </p:txBody>
      </p:sp>
    </p:spTree>
    <p:extLst>
      <p:ext uri="{BB962C8B-B14F-4D97-AF65-F5344CB8AC3E}">
        <p14:creationId xmlns:p14="http://schemas.microsoft.com/office/powerpoint/2010/main" val="385646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335</TotalTime>
  <Words>1183</Words>
  <Application>Microsoft Office PowerPoint</Application>
  <PresentationFormat>Widescreen</PresentationFormat>
  <Paragraphs>100</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Rennebohm</dc:creator>
  <cp:lastModifiedBy>Rob Rennebohm</cp:lastModifiedBy>
  <cp:revision>9</cp:revision>
  <dcterms:created xsi:type="dcterms:W3CDTF">2026-05-22T23:40:34Z</dcterms:created>
  <dcterms:modified xsi:type="dcterms:W3CDTF">2026-05-26T23:50:38Z</dcterms:modified>
</cp:coreProperties>
</file>