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327" r:id="rId3"/>
    <p:sldId id="260" r:id="rId4"/>
    <p:sldId id="256" r:id="rId5"/>
    <p:sldId id="328" r:id="rId6"/>
    <p:sldId id="329" r:id="rId7"/>
    <p:sldId id="330" r:id="rId8"/>
    <p:sldId id="331" r:id="rId9"/>
    <p:sldId id="333" r:id="rId10"/>
    <p:sldId id="332" r:id="rId11"/>
    <p:sldId id="334" r:id="rId12"/>
    <p:sldId id="335" r:id="rId13"/>
    <p:sldId id="337" r:id="rId14"/>
    <p:sldId id="338" r:id="rId15"/>
    <p:sldId id="339" r:id="rId16"/>
    <p:sldId id="340" r:id="rId17"/>
    <p:sldId id="341" r:id="rId18"/>
    <p:sldId id="313" r:id="rId19"/>
    <p:sldId id="342" r:id="rId20"/>
    <p:sldId id="3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CF094-0A78-4862-8F7E-AF07A390E0B5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8CA6-1323-4FF4-A513-F957FE4A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29D1C-8D00-446E-9680-D6B2032221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29D1C-8D00-446E-9680-D6B2032221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29D1C-8D00-446E-9680-D6B2032221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29D1C-8D00-446E-9680-D6B2032221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8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10E2-0814-1B24-9D41-86A776A3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39658-9278-4DE7-A44F-B11FACD57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7DE86-4FB5-F590-8833-5C816624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523BF-8973-86BF-6A3D-7CFE0EFF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EB146-F6ED-BA9B-8339-CF446217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9D63-52D6-CEFA-708A-42330754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2E28B-727C-886F-8DE1-3663FB747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7703-4389-99A7-42E2-16BC82D4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74A68-C1FD-4961-599B-B60B9AD6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0B5B2-E015-2652-3C9D-AF2FA068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B1516-36B8-B40D-9F26-B11F0E565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64D04-BBFD-B171-687C-58CE5B575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D09CF-6A41-86CC-B6D1-49006ADF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20172-F255-7DA3-B086-63FDFD63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FB6B4-1343-EF1E-49A9-54C2ED89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B273-E74C-F57D-F429-F48E7F4C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D85E-BBC3-1F93-9921-CE6BB35E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9328-CFC6-6878-47A8-D6EA9C0D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D294E-9B14-723F-F10E-16B32DE3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017C-6A4F-8AFE-E141-14D2ACED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5E3E-D032-964B-7DAA-4DB28A78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EC290-9AA8-5117-71B6-B0AA84D6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0FA26-D917-FD39-8C6A-5F229F87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E3890-DD1B-1988-C81B-27C219CA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F5444-14AE-CC4B-7335-7B9E4D0E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0BB1-C79C-3440-F35C-BBF7A81B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990D0-D951-B23E-46DB-4F12E51AA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F3190-4FBA-DF3B-7CC9-58722620C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1534C-2222-2684-ABF2-0416FEAB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0225E-7E7D-9720-CD7C-F4954EEB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94C93-CBE5-7110-3518-90C42FC4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C4F5-8BE9-CEAB-F270-684FAE49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86A2F-65A4-2965-397B-663B7769A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58223-7615-E258-79DF-78558EEAA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1A193-A1A1-7E0B-665E-D0B1D46E0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4300-66C7-BC13-0F42-EA5F9E7D0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3B114D-B94D-AF38-BC27-C4702EB5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A4A51-250F-3D96-00A1-7C85AD8D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B2C18-04B5-8A24-D78D-171A1248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4090-C1EB-45B1-2F35-ADF4C3F7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9C17F-E227-2C53-7BE8-25DD7457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BDD5B-181F-94E1-9281-0B348B9A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BE3A0-2F19-66D3-A13E-E743FBD5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5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06DD1-E8C4-A115-CA77-3294B627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AFC27-C5DC-AE3E-B79B-02407097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7F532-D7CD-8AA6-E132-64889B93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5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FCE6-2C2C-AA0D-9920-C34BBC73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B77B-CD91-47D2-5F17-1DA392B97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12D01-0D30-A072-FD2D-F55D1E960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B5936-53CE-A0DF-59AD-9CF730B6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DC890-D6E7-A6D7-364F-A332DBE0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C0F7E-1DF1-EB91-5C3C-9B3D966F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8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14E2-5143-B907-AB6B-FF4592D9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6D3F3-6560-CCF7-C4CA-A320F28CC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4A752-B903-63A7-DA75-9F945FC5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48CE7-9CE3-07AC-56CE-6D246D2B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FB3FF-D96D-6789-E675-6DC3CE12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D1F67-8050-1ABD-32A6-B5281C0D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FABA6-7151-BD67-CA26-072770A8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4E7AA-7D37-FA75-374A-FB90B001C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FC31C-7B40-93D9-E8B0-07E2A00ED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0CA9AD-913A-4EC7-8300-82A2A0AC45EE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3E52C-CC83-985E-ABD7-F78403CEE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8332-F247-2B85-353D-7717979A1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22761-B06F-4B47-9C42-318694AE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6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nting of a person walking in a field&#10;&#10;AI-generated content may be incorrect.">
            <a:extLst>
              <a:ext uri="{FF2B5EF4-FFF2-40B4-BE49-F238E27FC236}">
                <a16:creationId xmlns:a16="http://schemas.microsoft.com/office/drawing/2014/main" id="{3A20FF71-56DE-449E-6C3A-8E88F7D0D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12" y="427667"/>
            <a:ext cx="6530492" cy="5215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B797EE-3AAA-6739-98C5-FD97C511D9C2}"/>
              </a:ext>
            </a:extLst>
          </p:cNvPr>
          <p:cNvSpPr txBox="1"/>
          <p:nvPr/>
        </p:nvSpPr>
        <p:spPr>
          <a:xfrm>
            <a:off x="69266" y="131923"/>
            <a:ext cx="459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Sowing Seeds of Social Beauty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BA12E-C688-D293-9EC6-610CE336D0AD}"/>
              </a:ext>
            </a:extLst>
          </p:cNvPr>
          <p:cNvSpPr txBox="1"/>
          <p:nvPr/>
        </p:nvSpPr>
        <p:spPr>
          <a:xfrm>
            <a:off x="69266" y="5864400"/>
            <a:ext cx="317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C5B76-576C-1501-4B7C-10E6845804B0}"/>
              </a:ext>
            </a:extLst>
          </p:cNvPr>
          <p:cNvSpPr txBox="1"/>
          <p:nvPr/>
        </p:nvSpPr>
        <p:spPr>
          <a:xfrm>
            <a:off x="163068" y="1630154"/>
            <a:ext cx="4599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Course About: </a:t>
            </a:r>
          </a:p>
          <a:p>
            <a:pPr algn="ctr"/>
            <a:endParaRPr lang="en-US" sz="28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Untold Story of the Children’s Hospital Public Economy Model (CHPEM)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D3FBE-9940-1855-8A20-6F9258A41D12}"/>
              </a:ext>
            </a:extLst>
          </p:cNvPr>
          <p:cNvSpPr txBox="1"/>
          <p:nvPr/>
        </p:nvSpPr>
        <p:spPr>
          <a:xfrm>
            <a:off x="633984" y="411327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Clinicians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E8300-0E00-7486-F671-465A5B69796D}"/>
              </a:ext>
            </a:extLst>
          </p:cNvPr>
          <p:cNvSpPr txBox="1"/>
          <p:nvPr/>
        </p:nvSpPr>
        <p:spPr>
          <a:xfrm>
            <a:off x="2112264" y="3974518"/>
            <a:ext cx="115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EFBA1-1753-B450-314D-E22BC89F61E4}"/>
              </a:ext>
            </a:extLst>
          </p:cNvPr>
          <p:cNvSpPr txBox="1"/>
          <p:nvPr/>
        </p:nvSpPr>
        <p:spPr>
          <a:xfrm>
            <a:off x="3182112" y="5864400"/>
            <a:ext cx="943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Children’s Hospital Public Economy Model</a:t>
            </a:r>
          </a:p>
        </p:txBody>
      </p:sp>
    </p:spTree>
    <p:extLst>
      <p:ext uri="{BB962C8B-B14F-4D97-AF65-F5344CB8AC3E}">
        <p14:creationId xmlns:p14="http://schemas.microsoft.com/office/powerpoint/2010/main" val="25688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ACE25-5F8B-1E7C-02C6-12822C9EF747}"/>
              </a:ext>
            </a:extLst>
          </p:cNvPr>
          <p:cNvSpPr txBox="1"/>
          <p:nvPr/>
        </p:nvSpPr>
        <p:spPr>
          <a:xfrm>
            <a:off x="1737360" y="722376"/>
            <a:ext cx="900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Canadian Collaborative </a:t>
            </a:r>
            <a:r>
              <a:rPr lang="en-US" sz="32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 of Public Children’s Hospitals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FBB18-F201-D544-CCF3-D084C1FAB20D}"/>
              </a:ext>
            </a:extLst>
          </p:cNvPr>
          <p:cNvSpPr txBox="1"/>
          <p:nvPr/>
        </p:nvSpPr>
        <p:spPr>
          <a:xfrm>
            <a:off x="1554480" y="1565744"/>
            <a:ext cx="93085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Collaborate and coordinate to improve care for children.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children’s hospitals help each other to become better.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Regularly scheduled conferences to freely share expertise and new knowledge.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“intellectual property rights.”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care and health information are human rights.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hospital also participates in a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</a:t>
            </a:r>
            <a:r>
              <a:rPr lang="en-US" sz="2800" b="1" u="sng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 of Pediatricians and Children’s Hospitals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9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1BC626-4738-4F46-C63E-35341BF34E5E}"/>
              </a:ext>
            </a:extLst>
          </p:cNvPr>
          <p:cNvSpPr txBox="1"/>
          <p:nvPr/>
        </p:nvSpPr>
        <p:spPr>
          <a:xfrm>
            <a:off x="1883664" y="502920"/>
            <a:ext cx="8037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Commitment to Fundamental Principles of Science, Medicine, Ethics, and Democracy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3C5EE-4766-DAC9-A3B6-131381E4B7A7}"/>
              </a:ext>
            </a:extLst>
          </p:cNvPr>
          <p:cNvSpPr txBox="1"/>
          <p:nvPr/>
        </p:nvSpPr>
        <p:spPr>
          <a:xfrm>
            <a:off x="877824" y="2029968"/>
            <a:ext cx="102504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must be collected in an honest, scientifically sound fashion.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must be honestly presented and honestly explained.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 cause must be sought.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plausible hypotheses must be honored and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Thorough patient education must be offered.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Demystification is a key to good clinical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 provision of informed consent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4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6CAF5-6AC3-0339-476E-9CF53048F9AA}"/>
              </a:ext>
            </a:extLst>
          </p:cNvPr>
          <p:cNvSpPr txBox="1"/>
          <p:nvPr/>
        </p:nvSpPr>
        <p:spPr>
          <a:xfrm>
            <a:off x="1700784" y="1298448"/>
            <a:ext cx="8631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same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needs-based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cost-based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budget-based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science-based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altruistic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economic model has been practiced by academic pediatricians in public children’s hospitals throughout the world for decades, to the great benefit of the world’s children.</a:t>
            </a:r>
          </a:p>
        </p:txBody>
      </p:sp>
    </p:spTree>
    <p:extLst>
      <p:ext uri="{BB962C8B-B14F-4D97-AF65-F5344CB8AC3E}">
        <p14:creationId xmlns:p14="http://schemas.microsoft.com/office/powerpoint/2010/main" val="46549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EA613-DF80-9281-D711-182D04A983EE}"/>
              </a:ext>
            </a:extLst>
          </p:cNvPr>
          <p:cNvSpPr txBox="1"/>
          <p:nvPr/>
        </p:nvSpPr>
        <p:spPr>
          <a:xfrm>
            <a:off x="1094232" y="594360"/>
            <a:ext cx="1000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Creativity, Innovation, and Efficiency of the CHPEM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32FFA-BA20-763A-8CCC-C6F0D96E5314}"/>
              </a:ext>
            </a:extLst>
          </p:cNvPr>
          <p:cNvSpPr txBox="1"/>
          <p:nvPr/>
        </p:nvSpPr>
        <p:spPr>
          <a:xfrm>
            <a:off x="1380744" y="1691640"/>
            <a:ext cx="9171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Childhood Cancer Study Group (CSG)--a multi-center collaborative clinical research effort.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early 1970s the mortality rate for Acute Lymphocytic Leukemia (ALL) was 90%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1990s the mortality rate for ALL was less than 10%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knowledge gained has been </a:t>
            </a:r>
            <a:r>
              <a:rPr lang="en-US" sz="2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freely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shared with pediatric hematologists/oncologists throughout the world</a:t>
            </a:r>
          </a:p>
        </p:txBody>
      </p:sp>
    </p:spTree>
    <p:extLst>
      <p:ext uri="{BB962C8B-B14F-4D97-AF65-F5344CB8AC3E}">
        <p14:creationId xmlns:p14="http://schemas.microsoft.com/office/powerpoint/2010/main" val="91794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38BB61-20CF-6CF0-D546-83196664A414}"/>
              </a:ext>
            </a:extLst>
          </p:cNvPr>
          <p:cNvSpPr txBox="1"/>
          <p:nvPr/>
        </p:nvSpPr>
        <p:spPr>
          <a:xfrm>
            <a:off x="925022" y="490543"/>
            <a:ext cx="100675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the CHPEM each individual children’s hospital is independent and is encouraged to develop in its own creative way, according to its unique local conditions. 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 the CHPEM strongly encourages collaboration, there is </a:t>
            </a:r>
            <a:r>
              <a:rPr lang="en-US" sz="2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central authority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dictates how all members of the network are to think, operate, or behave.  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 there is no central authority, there is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strong central unifying spirit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---the altruistic spirit and the specific underlying philosophical principles of the CHPEM, including its commitment to honoring the fundamental principles of Science, Medicine, Ethics, and Democracy.</a:t>
            </a:r>
          </a:p>
        </p:txBody>
      </p:sp>
    </p:spTree>
    <p:extLst>
      <p:ext uri="{BB962C8B-B14F-4D97-AF65-F5344CB8AC3E}">
        <p14:creationId xmlns:p14="http://schemas.microsoft.com/office/powerpoint/2010/main" val="197207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743D0-56FF-200C-2041-6BA19D50B4DA}"/>
              </a:ext>
            </a:extLst>
          </p:cNvPr>
          <p:cNvSpPr txBox="1"/>
          <p:nvPr/>
        </p:nvSpPr>
        <p:spPr>
          <a:xfrm>
            <a:off x="1085273" y="1228397"/>
            <a:ext cx="102292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for decades, Academic Pediatricians, particularly in Canada, have demonstrated the success and value of the CHPEM, including the feasibility and value of developing a Collaborative </a:t>
            </a:r>
            <a:r>
              <a:rPr lang="en-US" sz="2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 of Public Children’s Hospitals, and a Collaborative </a:t>
            </a:r>
            <a:r>
              <a:rPr lang="en-US" sz="2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 of National Public Children’s Hospitals. </a:t>
            </a:r>
          </a:p>
          <a:p>
            <a:pPr fontAlgn="base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model (the CHPEM) has not simply been developed in </a:t>
            </a:r>
            <a:r>
              <a:rPr lang="en-US" sz="28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has actually been </a:t>
            </a:r>
            <a:r>
              <a:rPr lang="en-US" sz="2800" b="1" u="sng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decades, and has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sng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proven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of great benefit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world’s children, at an affordable price for societies. </a:t>
            </a:r>
          </a:p>
        </p:txBody>
      </p:sp>
    </p:spTree>
    <p:extLst>
      <p:ext uri="{BB962C8B-B14F-4D97-AF65-F5344CB8AC3E}">
        <p14:creationId xmlns:p14="http://schemas.microsoft.com/office/powerpoint/2010/main" val="184843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E3354-E211-143E-701E-2F3A6AEA5E5A}"/>
              </a:ext>
            </a:extLst>
          </p:cNvPr>
          <p:cNvSpPr txBox="1"/>
          <p:nvPr/>
        </p:nvSpPr>
        <p:spPr>
          <a:xfrm>
            <a:off x="1579419" y="1514763"/>
            <a:ext cx="955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vast majority of Academic Pediatricians have found this Academic Pediatrics Economic Model (the CHPEM) to be very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meaningful, gratifying, and emancipating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appreciate the opportunity and freedom it provides to enjoy expressing altruistic capacities---individually and collectively. They have enjoyed the freedom to plan and act altruistically. They have treasured this “most precious freedom.”</a:t>
            </a:r>
          </a:p>
        </p:txBody>
      </p:sp>
    </p:spTree>
    <p:extLst>
      <p:ext uri="{BB962C8B-B14F-4D97-AF65-F5344CB8AC3E}">
        <p14:creationId xmlns:p14="http://schemas.microsoft.com/office/powerpoint/2010/main" val="95087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AB3AC7-393B-7606-FD8C-6C133991AA39}"/>
              </a:ext>
            </a:extLst>
          </p:cNvPr>
          <p:cNvSpPr txBox="1"/>
          <p:nvPr/>
        </p:nvSpPr>
        <p:spPr>
          <a:xfrm>
            <a:off x="951345" y="895927"/>
            <a:ext cx="10058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Unfortunately, over the past 30 years, or so, children’s hospitals, including those in Canada, have become increasingly </a:t>
            </a:r>
            <a:r>
              <a:rPr lang="en-US" sz="28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corporatized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at the administrative level, particularly in the USA.  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corporatization has brought a </a:t>
            </a:r>
            <a:r>
              <a:rPr lang="en-US" sz="28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leadership model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many children’s hospitals.  Altruistic natural leaders have been replaced by </a:t>
            </a:r>
            <a:r>
              <a:rPr lang="en-US" sz="28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corporate-minded leaders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Monetary incentive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revenue generation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maximization of fee-for-service billing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cut-throat competition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empire-building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other </a:t>
            </a:r>
            <a:r>
              <a:rPr lang="en-US" sz="2800" b="1" u="sng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 behaviors and priorities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been emphasized and have replaced altruistic goals and behaviors. </a:t>
            </a:r>
          </a:p>
        </p:txBody>
      </p:sp>
    </p:spTree>
    <p:extLst>
      <p:ext uri="{BB962C8B-B14F-4D97-AF65-F5344CB8AC3E}">
        <p14:creationId xmlns:p14="http://schemas.microsoft.com/office/powerpoint/2010/main" val="301832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D72FE-89F7-514B-7FB1-33B351551DF0}"/>
              </a:ext>
            </a:extLst>
          </p:cNvPr>
          <p:cNvSpPr txBox="1"/>
          <p:nvPr/>
        </p:nvSpPr>
        <p:spPr>
          <a:xfrm>
            <a:off x="1947672" y="1271016"/>
            <a:ext cx="7964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“Social Beauty Era”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“Altruistic Era” or the “CHPEM Era”)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1955-1995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“Corporate Era”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1995-present</a:t>
            </a:r>
          </a:p>
        </p:txBody>
      </p:sp>
    </p:spTree>
    <p:extLst>
      <p:ext uri="{BB962C8B-B14F-4D97-AF65-F5344CB8AC3E}">
        <p14:creationId xmlns:p14="http://schemas.microsoft.com/office/powerpoint/2010/main" val="223218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5ACF2-7A8E-61AC-C773-07BA1E5511C6}"/>
              </a:ext>
            </a:extLst>
          </p:cNvPr>
          <p:cNvSpPr txBox="1"/>
          <p:nvPr/>
        </p:nvSpPr>
        <p:spPr>
          <a:xfrm>
            <a:off x="2198255" y="1431636"/>
            <a:ext cx="77493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decades academic pediatricians, especially in Canada, experienced the proven value and success of the CHPEM, during the Altruistic Era.  </a:t>
            </a:r>
          </a:p>
          <a:p>
            <a:pPr fontAlgn="base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recently, they have also experienced the adverse effects of the corporatization of children’s hospitals, during the Corporate Era.  </a:t>
            </a:r>
          </a:p>
        </p:txBody>
      </p:sp>
    </p:spTree>
    <p:extLst>
      <p:ext uri="{BB962C8B-B14F-4D97-AF65-F5344CB8AC3E}">
        <p14:creationId xmlns:p14="http://schemas.microsoft.com/office/powerpoint/2010/main" val="68958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FFCC7-9D4F-EC18-D7D9-C9EE6292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56" y="149876"/>
            <a:ext cx="9354311" cy="64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1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5068BB-5C90-75B6-715D-A92595774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44" y="416799"/>
            <a:ext cx="8032955" cy="60244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698A6-A8FD-7B64-116A-225F1EE9F794}"/>
              </a:ext>
            </a:extLst>
          </p:cNvPr>
          <p:cNvSpPr txBox="1"/>
          <p:nvPr/>
        </p:nvSpPr>
        <p:spPr>
          <a:xfrm>
            <a:off x="91959" y="193924"/>
            <a:ext cx="337167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</a:t>
            </a:r>
          </a:p>
          <a:p>
            <a:pPr algn="ctr"/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“Altruistic Era”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CHPEM created Kind Social Arrangements and Social Beauty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“Corporate Era”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 outcomes have been compromised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time to reverse the corporate trend</a:t>
            </a:r>
          </a:p>
        </p:txBody>
      </p:sp>
    </p:spTree>
    <p:extLst>
      <p:ext uri="{BB962C8B-B14F-4D97-AF65-F5344CB8AC3E}">
        <p14:creationId xmlns:p14="http://schemas.microsoft.com/office/powerpoint/2010/main" val="409876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002A33-D3DC-0222-0E5E-57A9914AA22F}"/>
              </a:ext>
            </a:extLst>
          </p:cNvPr>
          <p:cNvSpPr txBox="1"/>
          <p:nvPr/>
        </p:nvSpPr>
        <p:spPr>
          <a:xfrm>
            <a:off x="298704" y="1703885"/>
            <a:ext cx="11301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and why Public Children’s Hospitals came into being.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they were initially organized, operated, and funded.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the culture was like.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the guiding social understandings and behavioral principles were.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 CHPEM generated great Social Beauty.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46FF5-839B-8F7E-92AB-A0B0BA77A830}"/>
              </a:ext>
            </a:extLst>
          </p:cNvPr>
          <p:cNvSpPr txBox="1"/>
          <p:nvPr/>
        </p:nvSpPr>
        <p:spPr>
          <a:xfrm>
            <a:off x="768096" y="283464"/>
            <a:ext cx="1083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Children’s Hospital Public Economy Model (CHPEM)</a:t>
            </a:r>
          </a:p>
        </p:txBody>
      </p:sp>
    </p:spTree>
    <p:extLst>
      <p:ext uri="{BB962C8B-B14F-4D97-AF65-F5344CB8AC3E}">
        <p14:creationId xmlns:p14="http://schemas.microsoft.com/office/powerpoint/2010/main" val="162810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B7681B-77CA-19D9-5D8F-1C2ADCFC017F}"/>
              </a:ext>
            </a:extLst>
          </p:cNvPr>
          <p:cNvSpPr txBox="1"/>
          <p:nvPr/>
        </p:nvSpPr>
        <p:spPr>
          <a:xfrm>
            <a:off x="850392" y="393192"/>
            <a:ext cx="9445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Children’s Hospital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Economy Model (CHPEM)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6F2D2-C6E4-8925-5A60-EC3887994734}"/>
              </a:ext>
            </a:extLst>
          </p:cNvPr>
          <p:cNvSpPr txBox="1"/>
          <p:nvPr/>
        </p:nvSpPr>
        <p:spPr>
          <a:xfrm>
            <a:off x="1472184" y="2093976"/>
            <a:ext cx="9445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the 1950s, Academic Pediatricians throughout the world have practiced an altruistic Public Economy Model---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Children’s Hospital Public Economy Model (CHPEM) or Children’s Hospital Model, for short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---and have developed a loose, informal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</a:t>
            </a:r>
            <a:r>
              <a:rPr lang="en-US" sz="28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 of Pediatricians and Public Children’s Hospitals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practice the CHPEM.</a:t>
            </a:r>
          </a:p>
        </p:txBody>
      </p:sp>
    </p:spTree>
    <p:extLst>
      <p:ext uri="{BB962C8B-B14F-4D97-AF65-F5344CB8AC3E}">
        <p14:creationId xmlns:p14="http://schemas.microsoft.com/office/powerpoint/2010/main" val="417800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C3A9D0-D8A0-ED7B-F5A5-87D9660A328C}"/>
              </a:ext>
            </a:extLst>
          </p:cNvPr>
          <p:cNvSpPr txBox="1"/>
          <p:nvPr/>
        </p:nvSpPr>
        <p:spPr>
          <a:xfrm>
            <a:off x="2578608" y="1755648"/>
            <a:ext cx="7232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model resulted in great Social Beauty within children’s hospitals.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model was developed in exemplary fashion in Canada</a:t>
            </a:r>
          </a:p>
        </p:txBody>
      </p:sp>
    </p:spTree>
    <p:extLst>
      <p:ext uri="{BB962C8B-B14F-4D97-AF65-F5344CB8AC3E}">
        <p14:creationId xmlns:p14="http://schemas.microsoft.com/office/powerpoint/2010/main" val="187319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4554A-A226-AE17-BFCC-115B463B5CBD}"/>
              </a:ext>
            </a:extLst>
          </p:cNvPr>
          <p:cNvSpPr txBox="1"/>
          <p:nvPr/>
        </p:nvSpPr>
        <p:spPr>
          <a:xfrm>
            <a:off x="1472184" y="658368"/>
            <a:ext cx="9555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CHPEM is a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“needs-based”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model.  It starts with the question: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“What do children need?”</a:t>
            </a:r>
          </a:p>
          <a:p>
            <a:endParaRPr lang="en-US" sz="2800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best way to organize the needs-meeting effort?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large metropolitan area needed a medical school-affiliated publicly-funded children’s hospital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Alberta, there are 2 large metropolitan areas and, therefore, 2 publicly-funded medical schools and 2 publicly-funded children’s hospitals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Collaborative </a:t>
            </a:r>
            <a:r>
              <a:rPr lang="en-US" sz="28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 of publicly-funded provincial children’s hospitals</a:t>
            </a:r>
          </a:p>
        </p:txBody>
      </p:sp>
    </p:spTree>
    <p:extLst>
      <p:ext uri="{BB962C8B-B14F-4D97-AF65-F5344CB8AC3E}">
        <p14:creationId xmlns:p14="http://schemas.microsoft.com/office/powerpoint/2010/main" val="176091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3E67E-F52B-775D-4A3D-399B0407A3CD}"/>
              </a:ext>
            </a:extLst>
          </p:cNvPr>
          <p:cNvSpPr txBox="1"/>
          <p:nvPr/>
        </p:nvSpPr>
        <p:spPr>
          <a:xfrm>
            <a:off x="1877568" y="1353312"/>
            <a:ext cx="82661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Cost-based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Budget-based,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Altruistic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Moral incentive, not Monetary Incentive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Altruistic natural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Appropriate budget, based on appropriate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Appropriate salaries, appropriate work loads, appropriate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fee-for-service billing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Altruistic spirit and work ethic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highest Duty is to think of others”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C5B07-9B46-CF94-EEE4-1AAEAFBAF4EA}"/>
              </a:ext>
            </a:extLst>
          </p:cNvPr>
          <p:cNvSpPr txBox="1"/>
          <p:nvPr/>
        </p:nvSpPr>
        <p:spPr>
          <a:xfrm>
            <a:off x="2798064" y="557784"/>
            <a:ext cx="643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Characteristics of the CHPEM</a:t>
            </a:r>
          </a:p>
        </p:txBody>
      </p:sp>
    </p:spTree>
    <p:extLst>
      <p:ext uri="{BB962C8B-B14F-4D97-AF65-F5344CB8AC3E}">
        <p14:creationId xmlns:p14="http://schemas.microsoft.com/office/powerpoint/2010/main" val="174259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89B039-807B-9029-60F2-B09C92004B16}"/>
              </a:ext>
            </a:extLst>
          </p:cNvPr>
          <p:cNvSpPr txBox="1"/>
          <p:nvPr/>
        </p:nvSpPr>
        <p:spPr>
          <a:xfrm>
            <a:off x="1609344" y="411480"/>
            <a:ext cx="8074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Set of Foundational Social Understandings Upon Which the CHPEM is based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4A2B9-016F-4314-3E3A-A60B43F99866}"/>
              </a:ext>
            </a:extLst>
          </p:cNvPr>
          <p:cNvSpPr txBox="1"/>
          <p:nvPr/>
        </p:nvSpPr>
        <p:spPr>
          <a:xfrm>
            <a:off x="1508760" y="1819656"/>
            <a:ext cx="90891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positive, nuanced understanding of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Nature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Moral incentive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sufficient motivating factor and is preferable to monetary incentive.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Altruistic natural leaders.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accurate understanding of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most precious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1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E5C3-8366-245B-0942-35D3B31CD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51BA7-4C63-856B-D65E-A11A81640464}"/>
              </a:ext>
            </a:extLst>
          </p:cNvPr>
          <p:cNvSpPr txBox="1"/>
          <p:nvPr/>
        </p:nvSpPr>
        <p:spPr>
          <a:xfrm>
            <a:off x="1609344" y="411480"/>
            <a:ext cx="8074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Set of Foundational Social Understandings Upon Which Corporate Capitalism is based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2A396-3B5B-E9B5-BAAE-C90A4DE9DA82}"/>
              </a:ext>
            </a:extLst>
          </p:cNvPr>
          <p:cNvSpPr txBox="1"/>
          <p:nvPr/>
        </p:nvSpPr>
        <p:spPr>
          <a:xfrm>
            <a:off x="1508760" y="1819656"/>
            <a:ext cx="90891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negative, incomplete, and inaccurate understanding of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Nature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insistence that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Monetary incentive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necessary motivating factor.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chosen who will be best able to increase the financial bottom 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inaccurate and detrimental understanding of </a:t>
            </a: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 liberty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optimal opportunity to pursue one’s own self-interest are the most important freedoms.</a:t>
            </a:r>
            <a:endParaRPr lang="en-US" sz="2800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0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1130</Words>
  <Application>Microsoft Office PowerPoint</Application>
  <PresentationFormat>Widescreen</PresentationFormat>
  <Paragraphs>119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 Rennebohm</dc:creator>
  <cp:lastModifiedBy>Rob Rennebohm</cp:lastModifiedBy>
  <cp:revision>6</cp:revision>
  <dcterms:created xsi:type="dcterms:W3CDTF">2026-05-24T22:36:35Z</dcterms:created>
  <dcterms:modified xsi:type="dcterms:W3CDTF">2026-05-27T23:03:26Z</dcterms:modified>
</cp:coreProperties>
</file>