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6" r:id="rId2"/>
    <p:sldId id="265" r:id="rId3"/>
    <p:sldId id="287" r:id="rId4"/>
    <p:sldId id="285" r:id="rId5"/>
    <p:sldId id="276" r:id="rId6"/>
    <p:sldId id="277" r:id="rId7"/>
    <p:sldId id="282" r:id="rId8"/>
    <p:sldId id="283" r:id="rId9"/>
    <p:sldId id="279" r:id="rId10"/>
    <p:sldId id="278" r:id="rId11"/>
    <p:sldId id="280" r:id="rId12"/>
    <p:sldId id="281" r:id="rId13"/>
    <p:sldId id="268" r:id="rId14"/>
    <p:sldId id="286" r:id="rId15"/>
    <p:sldId id="28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65EDFB"/>
    <a:srgbClr val="B7ECFF"/>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95" autoAdjust="0"/>
    <p:restoredTop sz="94404" autoAdjust="0"/>
  </p:normalViewPr>
  <p:slideViewPr>
    <p:cSldViewPr snapToGrid="0">
      <p:cViewPr varScale="1">
        <p:scale>
          <a:sx n="70" d="100"/>
          <a:sy n="70" d="100"/>
        </p:scale>
        <p:origin x="536" y="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58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A6CB46-3213-48CC-8DA0-CC7E39FDD63D}"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629D1C-8D00-446E-9680-D6B20322214E}" type="slidenum">
              <a:rPr lang="en-US" smtClean="0"/>
              <a:t>‹#›</a:t>
            </a:fld>
            <a:endParaRPr lang="en-US"/>
          </a:p>
        </p:txBody>
      </p:sp>
    </p:spTree>
    <p:extLst>
      <p:ext uri="{BB962C8B-B14F-4D97-AF65-F5344CB8AC3E}">
        <p14:creationId xmlns:p14="http://schemas.microsoft.com/office/powerpoint/2010/main" val="1142218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serves as an introduction to a course entitled </a:t>
            </a:r>
            <a:r>
              <a:rPr lang="en-US" b="1" i="1" dirty="0"/>
              <a:t>Sowing Seeds of Social Beauty: The Untold Story of the Children’s Hospital Public Economy Model (CHPEM)</a:t>
            </a:r>
          </a:p>
        </p:txBody>
      </p:sp>
      <p:sp>
        <p:nvSpPr>
          <p:cNvPr id="4" name="Slide Number Placeholder 3"/>
          <p:cNvSpPr>
            <a:spLocks noGrp="1"/>
          </p:cNvSpPr>
          <p:nvPr>
            <p:ph type="sldNum" sz="quarter" idx="5"/>
          </p:nvPr>
        </p:nvSpPr>
        <p:spPr/>
        <p:txBody>
          <a:bodyPr/>
          <a:lstStyle/>
          <a:p>
            <a:fld id="{7C629D1C-8D00-446E-9680-D6B20322214E}" type="slidenum">
              <a:rPr lang="en-US" smtClean="0"/>
              <a:t>1</a:t>
            </a:fld>
            <a:endParaRPr lang="en-US"/>
          </a:p>
        </p:txBody>
      </p:sp>
    </p:spTree>
    <p:extLst>
      <p:ext uri="{BB962C8B-B14F-4D97-AF65-F5344CB8AC3E}">
        <p14:creationId xmlns:p14="http://schemas.microsoft.com/office/powerpoint/2010/main" val="3818589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common theme of the course is that the CHPEM is consistent with Victor Hugo’s social, moral, economic, and political philosophy and vision for society.  Indeed, the CHPEM could also be called a Hugoist social and economic model.  </a:t>
            </a:r>
          </a:p>
        </p:txBody>
      </p:sp>
      <p:sp>
        <p:nvSpPr>
          <p:cNvPr id="4" name="Slide Number Placeholder 3"/>
          <p:cNvSpPr>
            <a:spLocks noGrp="1"/>
          </p:cNvSpPr>
          <p:nvPr>
            <p:ph type="sldNum" sz="quarter" idx="5"/>
          </p:nvPr>
        </p:nvSpPr>
        <p:spPr/>
        <p:txBody>
          <a:bodyPr/>
          <a:lstStyle/>
          <a:p>
            <a:fld id="{7C629D1C-8D00-446E-9680-D6B20322214E}" type="slidenum">
              <a:rPr lang="en-US" smtClean="0"/>
              <a:t>2</a:t>
            </a:fld>
            <a:endParaRPr lang="en-US"/>
          </a:p>
        </p:txBody>
      </p:sp>
    </p:spTree>
    <p:extLst>
      <p:ext uri="{BB962C8B-B14F-4D97-AF65-F5344CB8AC3E}">
        <p14:creationId xmlns:p14="http://schemas.microsoft.com/office/powerpoint/2010/main" val="87056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point out that </a:t>
            </a:r>
            <a:r>
              <a:rPr lang="en-US" u="sng" dirty="0"/>
              <a:t>both</a:t>
            </a:r>
            <a:r>
              <a:rPr lang="en-US" dirty="0"/>
              <a:t> the kindest, most altruistic capitalists </a:t>
            </a:r>
            <a:r>
              <a:rPr lang="en-US" u="sng" dirty="0"/>
              <a:t>and</a:t>
            </a:r>
            <a:r>
              <a:rPr lang="en-US" dirty="0"/>
              <a:t> the kindest, most altruistic socialists might find the Hugoist model to be most consistent with their beliefs, principles, values, and goals. Perhaps, the Hugoist model represents a “Third Way.”</a:t>
            </a:r>
          </a:p>
        </p:txBody>
      </p:sp>
      <p:sp>
        <p:nvSpPr>
          <p:cNvPr id="4" name="Slide Number Placeholder 3"/>
          <p:cNvSpPr>
            <a:spLocks noGrp="1"/>
          </p:cNvSpPr>
          <p:nvPr>
            <p:ph type="sldNum" sz="quarter" idx="5"/>
          </p:nvPr>
        </p:nvSpPr>
        <p:spPr/>
        <p:txBody>
          <a:bodyPr/>
          <a:lstStyle/>
          <a:p>
            <a:fld id="{7C629D1C-8D00-446E-9680-D6B20322214E}" type="slidenum">
              <a:rPr lang="en-US" smtClean="0"/>
              <a:t>13</a:t>
            </a:fld>
            <a:endParaRPr lang="en-US"/>
          </a:p>
        </p:txBody>
      </p:sp>
    </p:spTree>
    <p:extLst>
      <p:ext uri="{BB962C8B-B14F-4D97-AF65-F5344CB8AC3E}">
        <p14:creationId xmlns:p14="http://schemas.microsoft.com/office/powerpoint/2010/main" val="3111286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F402-3D13-81C2-58E2-5A5B1B1488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4A2987-7DDE-4551-13E7-5D0D7E09A3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F3A498-AD90-46EE-C411-E6AD18C686DC}"/>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08FE67AC-D8BF-83F4-BF7A-17E761290F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33CF23-CC37-C31A-3DB3-9CD201CE8477}"/>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224914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707E3-2869-E1A7-BBC0-48076BB2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ABF01-A77D-9700-4596-50ACD8BF2D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DCD365-7711-C47A-B87D-F05F6E2B4695}"/>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956B44DE-97F0-007B-E7F6-8BDFFC83B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2F267-6B07-2179-43A7-7661B202D64C}"/>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3904207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D9A3FA-B113-92BE-9F93-9ABCA3BAE1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8DC0D9-1ABA-0EA1-7C78-CBE7B280E8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97AF9-FB64-653E-5585-1F0C7829FEB5}"/>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060BFE19-A831-6D59-C33A-78CF40493E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ED51D8-B80A-6DC9-1717-E83AA49C265E}"/>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3319397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97550-9C1A-88E7-3846-0723C59773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272561-C9F0-0846-AA54-8BBB715773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5ABE61-A369-04EF-B33C-696CF89AD400}"/>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2C002CA6-D3AE-A195-49D0-DBA1FFECB0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51FF74-2539-AA66-36DF-3817AFB87EDE}"/>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3012312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8D0C6-6C27-76DA-4223-7E5AC09B10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21F695-41B1-7D8B-C42D-DCA3231489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18F1B3-C4B5-244A-8593-BAD1810DBC94}"/>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BD022FE5-0FC6-88DF-E3A5-DF24FC044C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A92997-9CFC-FA45-47CB-8A0A9B0B99CB}"/>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270730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F9295-7672-17B3-7598-8783FF3EFD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67CBE1-6321-BDA8-B5D6-B5C3487A8F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7B6E35-20D6-7CDA-95B3-0BDEA6DFAB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D58619-16A3-3EEC-0208-622F6474B644}"/>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6" name="Footer Placeholder 5">
            <a:extLst>
              <a:ext uri="{FF2B5EF4-FFF2-40B4-BE49-F238E27FC236}">
                <a16:creationId xmlns:a16="http://schemas.microsoft.com/office/drawing/2014/main" id="{E7DBAD50-3394-5424-7ED2-DC4E99C978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842625-3E4E-99DD-A396-E26FC3A24111}"/>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353886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5D4DB-EF0C-6550-4603-E4B87E4D50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1DC241-3D13-E504-C0C7-429ED06BA5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D81A2A-AE8A-C9F9-2F29-3CC80F6D67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3E7E4F-7AFB-4B0B-9A6C-3ABA8F5ED4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3D8DD9-FBBD-CF01-FE7F-4848D9015D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39797-BEF1-EECA-5F81-FE1AF2D75481}"/>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8" name="Footer Placeholder 7">
            <a:extLst>
              <a:ext uri="{FF2B5EF4-FFF2-40B4-BE49-F238E27FC236}">
                <a16:creationId xmlns:a16="http://schemas.microsoft.com/office/drawing/2014/main" id="{3D195CA3-6196-0476-A6AD-5BACE1550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D33CD5-BE29-4884-2340-6212A5B42D40}"/>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2727014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9281F-0F4A-61C8-87FE-05EC2AF8F5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EE8A90-31C1-9F80-9141-504CF8A0CD8B}"/>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4" name="Footer Placeholder 3">
            <a:extLst>
              <a:ext uri="{FF2B5EF4-FFF2-40B4-BE49-F238E27FC236}">
                <a16:creationId xmlns:a16="http://schemas.microsoft.com/office/drawing/2014/main" id="{179DECA2-BB80-2FC7-63DC-146FD91A3B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2973E5-B1ED-7B52-257D-3FD37CF0D8CF}"/>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8131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F99159-6CC9-4074-FFB4-B6C387AD45F7}"/>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3" name="Footer Placeholder 2">
            <a:extLst>
              <a:ext uri="{FF2B5EF4-FFF2-40B4-BE49-F238E27FC236}">
                <a16:creationId xmlns:a16="http://schemas.microsoft.com/office/drawing/2014/main" id="{37D66BB4-3F76-29EB-DDC4-6B8882D533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021B4B-6355-914F-1E7B-5F5D5144415E}"/>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140365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E551A-E581-891B-BB9C-F0A47792B5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C7DE76-5344-EA8B-83CE-DF2CE5C12F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FD9F40-8E2D-A279-4B21-01CE08C32A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D4CDB-4B07-3E3F-8A47-60D93777CD91}"/>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6" name="Footer Placeholder 5">
            <a:extLst>
              <a:ext uri="{FF2B5EF4-FFF2-40B4-BE49-F238E27FC236}">
                <a16:creationId xmlns:a16="http://schemas.microsoft.com/office/drawing/2014/main" id="{0C10B6F1-F04D-F1B0-2E3F-E5DC21A4A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07B204-D158-F622-3C60-5F3F272D7D1E}"/>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3510339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C566E-D8A7-305D-8AC7-7399156628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E4754A-34A3-AF00-8D97-A9F3CFEAA7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EB503C-593D-25B7-0F96-73FF0B64FC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6640CF-9C76-E884-81B0-7FB4AE57FC47}"/>
              </a:ext>
            </a:extLst>
          </p:cNvPr>
          <p:cNvSpPr>
            <a:spLocks noGrp="1"/>
          </p:cNvSpPr>
          <p:nvPr>
            <p:ph type="dt" sz="half" idx="10"/>
          </p:nvPr>
        </p:nvSpPr>
        <p:spPr/>
        <p:txBody>
          <a:bodyPr/>
          <a:lstStyle/>
          <a:p>
            <a:fld id="{DA3916B1-FD64-46ED-AFC5-2161F2128547}" type="datetimeFigureOut">
              <a:rPr lang="en-US" smtClean="0"/>
              <a:t>5/28/2026</a:t>
            </a:fld>
            <a:endParaRPr lang="en-US"/>
          </a:p>
        </p:txBody>
      </p:sp>
      <p:sp>
        <p:nvSpPr>
          <p:cNvPr id="6" name="Footer Placeholder 5">
            <a:extLst>
              <a:ext uri="{FF2B5EF4-FFF2-40B4-BE49-F238E27FC236}">
                <a16:creationId xmlns:a16="http://schemas.microsoft.com/office/drawing/2014/main" id="{03519AED-B0E1-2895-F213-B99558A4C3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82B918-266E-2A1F-B83D-53335DB5985F}"/>
              </a:ext>
            </a:extLst>
          </p:cNvPr>
          <p:cNvSpPr>
            <a:spLocks noGrp="1"/>
          </p:cNvSpPr>
          <p:nvPr>
            <p:ph type="sldNum" sz="quarter" idx="12"/>
          </p:nvPr>
        </p:nvSpPr>
        <p:spPr/>
        <p:txBody>
          <a:bodyPr/>
          <a:lstStyle/>
          <a:p>
            <a:fld id="{F49B1EE3-8428-4CF2-956E-2CA398254B7A}" type="slidenum">
              <a:rPr lang="en-US" smtClean="0"/>
              <a:t>‹#›</a:t>
            </a:fld>
            <a:endParaRPr lang="en-US"/>
          </a:p>
        </p:txBody>
      </p:sp>
    </p:spTree>
    <p:extLst>
      <p:ext uri="{BB962C8B-B14F-4D97-AF65-F5344CB8AC3E}">
        <p14:creationId xmlns:p14="http://schemas.microsoft.com/office/powerpoint/2010/main" val="1613587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5C8073-7922-30B1-2C30-4E90EE3B3E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DE7B05-9390-90A5-AC38-61EE641C3E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0F32E2-ECAA-97E9-4064-5E358AE4A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A3916B1-FD64-46ED-AFC5-2161F2128547}" type="datetimeFigureOut">
              <a:rPr lang="en-US" smtClean="0"/>
              <a:t>5/28/2026</a:t>
            </a:fld>
            <a:endParaRPr lang="en-US"/>
          </a:p>
        </p:txBody>
      </p:sp>
      <p:sp>
        <p:nvSpPr>
          <p:cNvPr id="5" name="Footer Placeholder 4">
            <a:extLst>
              <a:ext uri="{FF2B5EF4-FFF2-40B4-BE49-F238E27FC236}">
                <a16:creationId xmlns:a16="http://schemas.microsoft.com/office/drawing/2014/main" id="{89A4B05B-FCCA-6820-DBEE-580DBA2277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F3D1B4-23CE-50E5-1A32-313A79D5E4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9B1EE3-8428-4CF2-956E-2CA398254B7A}" type="slidenum">
              <a:rPr lang="en-US" smtClean="0"/>
              <a:t>‹#›</a:t>
            </a:fld>
            <a:endParaRPr lang="en-US"/>
          </a:p>
        </p:txBody>
      </p:sp>
    </p:spTree>
    <p:extLst>
      <p:ext uri="{BB962C8B-B14F-4D97-AF65-F5344CB8AC3E}">
        <p14:creationId xmlns:p14="http://schemas.microsoft.com/office/powerpoint/2010/main" val="3441606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ainting of a person walking in a field&#10;&#10;AI-generated content may be incorrect.">
            <a:extLst>
              <a:ext uri="{FF2B5EF4-FFF2-40B4-BE49-F238E27FC236}">
                <a16:creationId xmlns:a16="http://schemas.microsoft.com/office/drawing/2014/main" id="{3A20FF71-56DE-449E-6C3A-8E88F7D0D48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72660" y="548640"/>
            <a:ext cx="6530492" cy="5215729"/>
          </a:xfrm>
          <a:prstGeom prst="rect">
            <a:avLst/>
          </a:prstGeom>
          <a:noFill/>
          <a:ln>
            <a:noFill/>
          </a:ln>
        </p:spPr>
      </p:pic>
      <p:sp>
        <p:nvSpPr>
          <p:cNvPr id="3" name="TextBox 2">
            <a:extLst>
              <a:ext uri="{FF2B5EF4-FFF2-40B4-BE49-F238E27FC236}">
                <a16:creationId xmlns:a16="http://schemas.microsoft.com/office/drawing/2014/main" id="{E8B797EE-3AAA-6739-98C5-FD97C511D9C2}"/>
              </a:ext>
            </a:extLst>
          </p:cNvPr>
          <p:cNvSpPr txBox="1"/>
          <p:nvPr/>
        </p:nvSpPr>
        <p:spPr>
          <a:xfrm>
            <a:off x="73152" y="371448"/>
            <a:ext cx="4599432" cy="1692771"/>
          </a:xfrm>
          <a:prstGeom prst="rect">
            <a:avLst/>
          </a:prstGeom>
          <a:noFill/>
        </p:spPr>
        <p:txBody>
          <a:bodyPr wrap="square" rtlCol="0">
            <a:spAutoFit/>
          </a:bodyPr>
          <a:lstStyle/>
          <a:p>
            <a:pPr algn="ctr"/>
            <a:r>
              <a:rPr lang="en-US" sz="3600" b="1" i="1" dirty="0">
                <a:solidFill>
                  <a:srgbClr val="FFFF00"/>
                </a:solidFill>
                <a:latin typeface="Calibri" panose="020F0502020204030204" pitchFamily="34" charset="0"/>
                <a:ea typeface="Calibri" panose="020F0502020204030204" pitchFamily="34" charset="0"/>
                <a:cs typeface="Calibri" panose="020F0502020204030204" pitchFamily="34" charset="0"/>
              </a:rPr>
              <a:t>Sowing Seeds of Social Beauty</a:t>
            </a:r>
          </a:p>
          <a:p>
            <a:pPr algn="ctr"/>
            <a:endParaRPr lang="en-US" sz="3200" b="1" i="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D0E4C49-52CB-CFC1-AE64-40D4AC07F1C7}"/>
              </a:ext>
            </a:extLst>
          </p:cNvPr>
          <p:cNvSpPr txBox="1"/>
          <p:nvPr/>
        </p:nvSpPr>
        <p:spPr>
          <a:xfrm>
            <a:off x="178308" y="3773103"/>
            <a:ext cx="4411980" cy="2554545"/>
          </a:xfrm>
          <a:prstGeom prst="rect">
            <a:avLst/>
          </a:prstGeom>
          <a:noFill/>
        </p:spPr>
        <p:txBody>
          <a:bodyPr wrap="square" rtlCol="0">
            <a:spAutoFit/>
          </a:bodyPr>
          <a:lstStyle/>
          <a:p>
            <a:pPr algn="ctr"/>
            <a:r>
              <a:rPr lang="en-US" sz="4000" b="1" dirty="0">
                <a:solidFill>
                  <a:srgbClr val="65EDFB"/>
                </a:solidFill>
                <a:latin typeface="Calibri" panose="020F0502020204030204" pitchFamily="34" charset="0"/>
                <a:ea typeface="Calibri" panose="020F0502020204030204" pitchFamily="34" charset="0"/>
                <a:cs typeface="Calibri" panose="020F0502020204030204" pitchFamily="34" charset="0"/>
              </a:rPr>
              <a:t>The Social, Moral, Economic, and Political Philosophy of Victor Hugo</a:t>
            </a:r>
          </a:p>
        </p:txBody>
      </p:sp>
      <p:cxnSp>
        <p:nvCxnSpPr>
          <p:cNvPr id="7" name="Straight Connector 6">
            <a:extLst>
              <a:ext uri="{FF2B5EF4-FFF2-40B4-BE49-F238E27FC236}">
                <a16:creationId xmlns:a16="http://schemas.microsoft.com/office/drawing/2014/main" id="{490A3F78-BF7F-E7B0-3661-B712D23E0F0D}"/>
              </a:ext>
            </a:extLst>
          </p:cNvPr>
          <p:cNvCxnSpPr/>
          <p:nvPr/>
        </p:nvCxnSpPr>
        <p:spPr>
          <a:xfrm>
            <a:off x="777240" y="6345936"/>
            <a:ext cx="3191256"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4187ECC7-A07E-0A35-487B-735F2DFC7CB3}"/>
              </a:ext>
            </a:extLst>
          </p:cNvPr>
          <p:cNvSpPr txBox="1"/>
          <p:nvPr/>
        </p:nvSpPr>
        <p:spPr>
          <a:xfrm>
            <a:off x="859536" y="2438566"/>
            <a:ext cx="3049524" cy="646331"/>
          </a:xfrm>
          <a:prstGeom prst="rect">
            <a:avLst/>
          </a:prstGeom>
          <a:noFill/>
        </p:spPr>
        <p:txBody>
          <a:bodyPr wrap="square" rtlCol="0">
            <a:spAutoFit/>
          </a:bodyPr>
          <a:lstStyle/>
          <a:p>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Presentation 4</a:t>
            </a:r>
          </a:p>
        </p:txBody>
      </p:sp>
    </p:spTree>
    <p:extLst>
      <p:ext uri="{BB962C8B-B14F-4D97-AF65-F5344CB8AC3E}">
        <p14:creationId xmlns:p14="http://schemas.microsoft.com/office/powerpoint/2010/main" val="25688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E3CF95-7602-1DD8-26F2-A056F929C60F}"/>
              </a:ext>
            </a:extLst>
          </p:cNvPr>
          <p:cNvSpPr txBox="1"/>
          <p:nvPr/>
        </p:nvSpPr>
        <p:spPr>
          <a:xfrm>
            <a:off x="1042048" y="108743"/>
            <a:ext cx="10557162" cy="6494085"/>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“Auscultation of civilization is encouraging. Progress is the mode of man. The general life of the human race is called Progress. He who despairs is wrong. Grief everywhere is only an occasion for good always.”</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Remember though, “To love is to act.”  We must act.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“Progress is the aim; the ideal is the model.”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874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A9093F-4373-081D-D8D8-865EE98C68B8}"/>
              </a:ext>
            </a:extLst>
          </p:cNvPr>
          <p:cNvSpPr txBox="1"/>
          <p:nvPr/>
        </p:nvSpPr>
        <p:spPr>
          <a:xfrm>
            <a:off x="1459346" y="1209964"/>
            <a:ext cx="9522691" cy="4031873"/>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“But what about a compromise? There does exist an entire political school called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the compromise school</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Between cold water and warm water there is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tepid</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water. This school with its pretended depth, wholly superficial, which dissects effect without going back to causes, from the height of half science, chides those who agitate for change. These almost people content themselves with their almost wisdom.” </a:t>
            </a:r>
          </a:p>
        </p:txBody>
      </p:sp>
    </p:spTree>
    <p:extLst>
      <p:ext uri="{BB962C8B-B14F-4D97-AF65-F5344CB8AC3E}">
        <p14:creationId xmlns:p14="http://schemas.microsoft.com/office/powerpoint/2010/main" val="1731439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6B7702-1BE9-F817-6BA2-C77A3C830619}"/>
              </a:ext>
            </a:extLst>
          </p:cNvPr>
          <p:cNvSpPr txBox="1"/>
          <p:nvPr/>
        </p:nvSpPr>
        <p:spPr>
          <a:xfrm>
            <a:off x="1662545" y="960581"/>
            <a:ext cx="9208654" cy="5078313"/>
          </a:xfrm>
          <a:prstGeom prst="rect">
            <a:avLst/>
          </a:prstGeom>
          <a:noFill/>
        </p:spPr>
        <p:txBody>
          <a:bodyPr wrap="square" rtlCol="0">
            <a:spAutoFit/>
          </a:bodyPr>
          <a:lstStyle/>
          <a:p>
            <a:r>
              <a:rPr lang="en-US" dirty="0"/>
              <a:t> </a:t>
            </a: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“Change should be civilized. No abrupt fall is necessary. Neither despotism nor terrorism should be tolerated. The healers must remain innocent. Progress with gentle slope is desirable.”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“Someday we will be astounded. There is no more a backward flow of ideas than a backward flow of a river.”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dirty="0"/>
              <a:t> </a:t>
            </a:r>
          </a:p>
        </p:txBody>
      </p:sp>
    </p:spTree>
    <p:extLst>
      <p:ext uri="{BB962C8B-B14F-4D97-AF65-F5344CB8AC3E}">
        <p14:creationId xmlns:p14="http://schemas.microsoft.com/office/powerpoint/2010/main" val="2362072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453F62-6A6F-9252-26AC-E6ED892E0046}"/>
              </a:ext>
            </a:extLst>
          </p:cNvPr>
          <p:cNvSpPr txBox="1"/>
          <p:nvPr/>
        </p:nvSpPr>
        <p:spPr>
          <a:xfrm>
            <a:off x="2916936" y="320040"/>
            <a:ext cx="5669280" cy="1323439"/>
          </a:xfrm>
          <a:prstGeom prst="rect">
            <a:avLst/>
          </a:prstGeom>
          <a:noFill/>
        </p:spPr>
        <p:txBody>
          <a:bodyPr wrap="square" rtlCol="0">
            <a:spAutoFit/>
          </a:bodyPr>
          <a:lstStyle/>
          <a:p>
            <a:pPr algn="ctr"/>
            <a:r>
              <a:rPr lang="en-US" sz="4000" b="1" dirty="0">
                <a:solidFill>
                  <a:srgbClr val="FFFF00"/>
                </a:solidFill>
                <a:latin typeface="Calibri" panose="020F0502020204030204" pitchFamily="34" charset="0"/>
                <a:ea typeface="Calibri" panose="020F0502020204030204" pitchFamily="34" charset="0"/>
                <a:cs typeface="Calibri" panose="020F0502020204030204" pitchFamily="34" charset="0"/>
              </a:rPr>
              <a:t>The Hugoist Social and Economic Model</a:t>
            </a:r>
          </a:p>
        </p:txBody>
      </p:sp>
      <p:sp>
        <p:nvSpPr>
          <p:cNvPr id="3" name="TextBox 2">
            <a:extLst>
              <a:ext uri="{FF2B5EF4-FFF2-40B4-BE49-F238E27FC236}">
                <a16:creationId xmlns:a16="http://schemas.microsoft.com/office/drawing/2014/main" id="{B16A612F-0FC8-2541-18A9-00E50CC2BFAD}"/>
              </a:ext>
            </a:extLst>
          </p:cNvPr>
          <p:cNvSpPr txBox="1"/>
          <p:nvPr/>
        </p:nvSpPr>
        <p:spPr>
          <a:xfrm>
            <a:off x="1115568" y="1954375"/>
            <a:ext cx="9875520" cy="2862322"/>
          </a:xfrm>
          <a:prstGeom prst="rect">
            <a:avLst/>
          </a:prstGeom>
          <a:noFill/>
        </p:spPr>
        <p:txBody>
          <a:bodyPr wrap="square" rtlCol="0">
            <a:spAutoFit/>
          </a:bodyPr>
          <a:lstStyle/>
          <a:p>
            <a:pPr algn="ctr"/>
            <a:r>
              <a:rPr lang="en-US" sz="3600" b="1" u="sng" dirty="0">
                <a:solidFill>
                  <a:schemeClr val="bg1"/>
                </a:solidFill>
                <a:latin typeface="Calibri" panose="020F0502020204030204" pitchFamily="34" charset="0"/>
                <a:ea typeface="Calibri" panose="020F0502020204030204" pitchFamily="34" charset="0"/>
                <a:cs typeface="Calibri" panose="020F0502020204030204" pitchFamily="34" charset="0"/>
              </a:rPr>
              <a:t>Both</a:t>
            </a:r>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 the kindest, most altruistic </a:t>
            </a:r>
            <a:r>
              <a:rPr lang="en-US" sz="3600" b="1" dirty="0">
                <a:solidFill>
                  <a:srgbClr val="65EDFB"/>
                </a:solidFill>
                <a:latin typeface="Calibri" panose="020F0502020204030204" pitchFamily="34" charset="0"/>
                <a:ea typeface="Calibri" panose="020F0502020204030204" pitchFamily="34" charset="0"/>
                <a:cs typeface="Calibri" panose="020F0502020204030204" pitchFamily="34" charset="0"/>
              </a:rPr>
              <a:t>capitalists</a:t>
            </a:r>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algn="ctr"/>
            <a:r>
              <a:rPr lang="en-US" sz="3600" b="1" u="sng" dirty="0">
                <a:solidFill>
                  <a:schemeClr val="bg1"/>
                </a:solidFill>
                <a:latin typeface="Calibri" panose="020F0502020204030204" pitchFamily="34" charset="0"/>
                <a:ea typeface="Calibri" panose="020F0502020204030204" pitchFamily="34" charset="0"/>
                <a:cs typeface="Calibri" panose="020F0502020204030204" pitchFamily="34" charset="0"/>
              </a:rPr>
              <a:t>and</a:t>
            </a:r>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 the kindest, most altruistic </a:t>
            </a:r>
            <a:r>
              <a:rPr lang="en-US" sz="3600" b="1" dirty="0">
                <a:solidFill>
                  <a:srgbClr val="65EDFB"/>
                </a:solidFill>
                <a:latin typeface="Calibri" panose="020F0502020204030204" pitchFamily="34" charset="0"/>
                <a:ea typeface="Calibri" panose="020F0502020204030204" pitchFamily="34" charset="0"/>
                <a:cs typeface="Calibri" panose="020F0502020204030204" pitchFamily="34" charset="0"/>
              </a:rPr>
              <a:t>socialists</a:t>
            </a:r>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 might find the </a:t>
            </a:r>
            <a:r>
              <a:rPr lang="en-US" sz="3600" b="1" dirty="0">
                <a:solidFill>
                  <a:srgbClr val="65EDFB"/>
                </a:solidFill>
                <a:latin typeface="Calibri" panose="020F0502020204030204" pitchFamily="34" charset="0"/>
                <a:ea typeface="Calibri" panose="020F0502020204030204" pitchFamily="34" charset="0"/>
                <a:cs typeface="Calibri" panose="020F0502020204030204" pitchFamily="34" charset="0"/>
              </a:rPr>
              <a:t>Hugoist</a:t>
            </a:r>
            <a:r>
              <a:rPr lang="en-US" sz="3600" b="1" dirty="0">
                <a:solidFill>
                  <a:schemeClr val="bg1"/>
                </a:solidFill>
                <a:latin typeface="Calibri" panose="020F0502020204030204" pitchFamily="34" charset="0"/>
                <a:ea typeface="Calibri" panose="020F0502020204030204" pitchFamily="34" charset="0"/>
                <a:cs typeface="Calibri" panose="020F0502020204030204" pitchFamily="34" charset="0"/>
              </a:rPr>
              <a:t> model to be most consistent with their most cherished beliefs, principles, values, goals, and preferred behaviors. </a:t>
            </a:r>
          </a:p>
        </p:txBody>
      </p:sp>
      <p:sp>
        <p:nvSpPr>
          <p:cNvPr id="4" name="TextBox 3">
            <a:extLst>
              <a:ext uri="{FF2B5EF4-FFF2-40B4-BE49-F238E27FC236}">
                <a16:creationId xmlns:a16="http://schemas.microsoft.com/office/drawing/2014/main" id="{B59A11E0-EF97-1A9F-97C9-1FB2F3499F56}"/>
              </a:ext>
            </a:extLst>
          </p:cNvPr>
          <p:cNvSpPr txBox="1"/>
          <p:nvPr/>
        </p:nvSpPr>
        <p:spPr>
          <a:xfrm>
            <a:off x="1109472" y="5285232"/>
            <a:ext cx="11082528" cy="646331"/>
          </a:xfrm>
          <a:prstGeom prst="rect">
            <a:avLst/>
          </a:prstGeom>
          <a:noFill/>
        </p:spPr>
        <p:txBody>
          <a:bodyPr wrap="square" rtlCol="0">
            <a:spAutoFit/>
          </a:bodyPr>
          <a:lstStyle/>
          <a:p>
            <a:r>
              <a:rPr lang="en-US" sz="3600" b="1" dirty="0">
                <a:solidFill>
                  <a:srgbClr val="65EDFB"/>
                </a:solidFill>
                <a:latin typeface="Calibri" panose="020F0502020204030204" pitchFamily="34" charset="0"/>
                <a:ea typeface="Calibri" panose="020F0502020204030204" pitchFamily="34" charset="0"/>
                <a:cs typeface="Calibri" panose="020F0502020204030204" pitchFamily="34" charset="0"/>
              </a:rPr>
              <a:t>Perhaps, the </a:t>
            </a:r>
            <a:r>
              <a:rPr lang="en-US" sz="3600" b="1" dirty="0">
                <a:solidFill>
                  <a:srgbClr val="FFFF00"/>
                </a:solidFill>
                <a:latin typeface="Calibri" panose="020F0502020204030204" pitchFamily="34" charset="0"/>
                <a:ea typeface="Calibri" panose="020F0502020204030204" pitchFamily="34" charset="0"/>
                <a:cs typeface="Calibri" panose="020F0502020204030204" pitchFamily="34" charset="0"/>
              </a:rPr>
              <a:t>Hugoist model </a:t>
            </a:r>
            <a:r>
              <a:rPr lang="en-US" sz="3600" b="1" dirty="0">
                <a:solidFill>
                  <a:srgbClr val="65EDFB"/>
                </a:solidFill>
                <a:latin typeface="Calibri" panose="020F0502020204030204" pitchFamily="34" charset="0"/>
                <a:ea typeface="Calibri" panose="020F0502020204030204" pitchFamily="34" charset="0"/>
                <a:cs typeface="Calibri" panose="020F0502020204030204" pitchFamily="34" charset="0"/>
              </a:rPr>
              <a:t>represents a </a:t>
            </a:r>
            <a:r>
              <a:rPr lang="en-US" sz="3600" b="1" dirty="0">
                <a:solidFill>
                  <a:srgbClr val="FFFF00"/>
                </a:solidFill>
                <a:latin typeface="Calibri" panose="020F0502020204030204" pitchFamily="34" charset="0"/>
                <a:ea typeface="Calibri" panose="020F0502020204030204" pitchFamily="34" charset="0"/>
                <a:cs typeface="Calibri" panose="020F0502020204030204" pitchFamily="34" charset="0"/>
              </a:rPr>
              <a:t>“Third Way.”</a:t>
            </a:r>
          </a:p>
        </p:txBody>
      </p:sp>
    </p:spTree>
    <p:extLst>
      <p:ext uri="{BB962C8B-B14F-4D97-AF65-F5344CB8AC3E}">
        <p14:creationId xmlns:p14="http://schemas.microsoft.com/office/powerpoint/2010/main" val="2918171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03E76E-3CFB-C396-A3BA-33F8A6B1EF12}"/>
              </a:ext>
            </a:extLst>
          </p:cNvPr>
          <p:cNvSpPr txBox="1"/>
          <p:nvPr/>
        </p:nvSpPr>
        <p:spPr>
          <a:xfrm>
            <a:off x="1153668" y="366623"/>
            <a:ext cx="9884664" cy="6617196"/>
          </a:xfrm>
          <a:prstGeom prst="rect">
            <a:avLst/>
          </a:prstGeom>
          <a:noFill/>
        </p:spPr>
        <p:txBody>
          <a:bodyPr wrap="square" rtlCol="0">
            <a:spAutoFit/>
          </a:bodyPr>
          <a:lstStyle/>
          <a:p>
            <a:r>
              <a:rPr lang="en-US" sz="3200" b="1" i="1" dirty="0">
                <a:solidFill>
                  <a:srgbClr val="00FFFF"/>
                </a:solidFill>
                <a:latin typeface="Calibri" panose="020F0502020204030204" pitchFamily="34" charset="0"/>
                <a:ea typeface="Calibri" panose="020F0502020204030204" pitchFamily="34" charset="0"/>
                <a:cs typeface="Calibri" panose="020F0502020204030204" pitchFamily="34" charset="0"/>
              </a:rPr>
              <a:t>Les Miserables </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is full of these and many other indications of Victor Hugo’s social, moral, economic, political, and spiritual philosophy.  </a:t>
            </a:r>
          </a:p>
          <a:p>
            <a:endPar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The writing of </a:t>
            </a:r>
            <a:r>
              <a:rPr lang="en-US" sz="3200" b="1" i="1" dirty="0">
                <a:solidFill>
                  <a:srgbClr val="00FFFF"/>
                </a:solidFill>
                <a:latin typeface="Calibri" panose="020F0502020204030204" pitchFamily="34" charset="0"/>
                <a:ea typeface="Calibri" panose="020F0502020204030204" pitchFamily="34" charset="0"/>
                <a:cs typeface="Calibri" panose="020F0502020204030204" pitchFamily="34" charset="0"/>
              </a:rPr>
              <a:t>Sowing Seeds of Social Beauty</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has</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been informed and inspired by Victor Hugo’s thinking.  </a:t>
            </a:r>
          </a:p>
          <a:p>
            <a:endPar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Indeed, the phrases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Social Beauty</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Social Clinic</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Vast Fields of Public Activity</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 and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Mean Arrangements of Man</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 (which I call Mean Social Arrangements) came from </a:t>
            </a:r>
            <a:r>
              <a:rPr lang="en-US" sz="3200" b="1" i="1" dirty="0">
                <a:solidFill>
                  <a:srgbClr val="00FFFF"/>
                </a:solidFill>
                <a:latin typeface="Calibri" panose="020F0502020204030204" pitchFamily="34" charset="0"/>
                <a:ea typeface="Calibri" panose="020F0502020204030204" pitchFamily="34" charset="0"/>
                <a:cs typeface="Calibri" panose="020F0502020204030204" pitchFamily="34" charset="0"/>
              </a:rPr>
              <a:t>Les Miserables</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91859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C5696F-9192-5917-F275-FACF9746E299}"/>
              </a:ext>
            </a:extLst>
          </p:cNvPr>
          <p:cNvSpPr txBox="1"/>
          <p:nvPr/>
        </p:nvSpPr>
        <p:spPr>
          <a:xfrm>
            <a:off x="1810512" y="960951"/>
            <a:ext cx="8570976" cy="3108543"/>
          </a:xfrm>
          <a:prstGeom prst="rect">
            <a:avLst/>
          </a:prstGeom>
          <a:noFill/>
        </p:spPr>
        <p:txBody>
          <a:bodyPr wrap="square" rtlCol="0">
            <a:spAutoFit/>
          </a:bodyPr>
          <a:lstStyle/>
          <a:p>
            <a:r>
              <a:rPr lang="en-US" sz="2800" b="1" dirty="0">
                <a:solidFill>
                  <a:srgbClr val="FFFF00"/>
                </a:solidFill>
                <a:latin typeface="Calibri" panose="020F0502020204030204" pitchFamily="34" charset="0"/>
                <a:ea typeface="Calibri" panose="020F0502020204030204" pitchFamily="34" charset="0"/>
                <a:cs typeface="Calibri" panose="020F0502020204030204" pitchFamily="34" charset="0"/>
              </a:rPr>
              <a:t>For more information about Victor Hugo, see the following chapters in </a:t>
            </a:r>
            <a:r>
              <a:rPr lang="en-US" sz="2800" b="1" i="1" dirty="0">
                <a:solidFill>
                  <a:srgbClr val="00FFFF"/>
                </a:solidFill>
                <a:latin typeface="Calibri" panose="020F0502020204030204" pitchFamily="34" charset="0"/>
                <a:ea typeface="Calibri" panose="020F0502020204030204" pitchFamily="34" charset="0"/>
                <a:cs typeface="Calibri" panose="020F0502020204030204" pitchFamily="34" charset="0"/>
              </a:rPr>
              <a:t>Sowing Seeds of Social Beauty</a:t>
            </a:r>
            <a:r>
              <a:rPr lang="en-US" sz="2800" b="1" dirty="0">
                <a:solidFill>
                  <a:srgbClr val="FFFF00"/>
                </a:solidFill>
                <a:latin typeface="Calibri" panose="020F0502020204030204" pitchFamily="34" charset="0"/>
                <a:ea typeface="Calibri" panose="020F0502020204030204" pitchFamily="34" charset="0"/>
                <a:cs typeface="Calibri" panose="020F0502020204030204" pitchFamily="34" charset="0"/>
              </a:rPr>
              <a:t>:</a:t>
            </a:r>
          </a:p>
          <a:p>
            <a:endParaRPr lang="en-US" sz="28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800" b="1" dirty="0">
                <a:solidFill>
                  <a:srgbClr val="FFFF00"/>
                </a:solidFill>
                <a:latin typeface="Calibri" panose="020F0502020204030204" pitchFamily="34" charset="0"/>
                <a:ea typeface="Calibri" panose="020F0502020204030204" pitchFamily="34" charset="0"/>
                <a:cs typeface="Calibri" panose="020F0502020204030204" pitchFamily="34" charset="0"/>
              </a:rPr>
              <a:t>Chapter 1: </a:t>
            </a: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Create Vast Fields of Public Activity—Excerpts from </a:t>
            </a:r>
            <a:r>
              <a:rPr lang="en-US" sz="2800" b="1" i="1" dirty="0">
                <a:solidFill>
                  <a:schemeClr val="bg1"/>
                </a:solidFill>
                <a:latin typeface="Calibri" panose="020F0502020204030204" pitchFamily="34" charset="0"/>
                <a:ea typeface="Calibri" panose="020F0502020204030204" pitchFamily="34" charset="0"/>
                <a:cs typeface="Calibri" panose="020F0502020204030204" pitchFamily="34" charset="0"/>
              </a:rPr>
              <a:t>Les Miserables </a:t>
            </a:r>
          </a:p>
          <a:p>
            <a:pPr marL="457200" indent="-457200">
              <a:buFont typeface="Arial" panose="020B0604020202020204" pitchFamily="34" charset="0"/>
              <a:buChar char="•"/>
            </a:pPr>
            <a:r>
              <a:rPr lang="en-US" sz="2800" b="1" dirty="0">
                <a:solidFill>
                  <a:srgbClr val="FFFF00"/>
                </a:solidFill>
                <a:latin typeface="Calibri" panose="020F0502020204030204" pitchFamily="34" charset="0"/>
                <a:ea typeface="Calibri" panose="020F0502020204030204" pitchFamily="34" charset="0"/>
                <a:cs typeface="Calibri" panose="020F0502020204030204" pitchFamily="34" charset="0"/>
              </a:rPr>
              <a:t>Chapter 2: </a:t>
            </a: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Nature’s Garden—Model for a Healthy Human Social Ecosystem</a:t>
            </a:r>
          </a:p>
        </p:txBody>
      </p:sp>
    </p:spTree>
    <p:extLst>
      <p:ext uri="{BB962C8B-B14F-4D97-AF65-F5344CB8AC3E}">
        <p14:creationId xmlns:p14="http://schemas.microsoft.com/office/powerpoint/2010/main" val="400378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15D862-7E3B-E1AF-54AE-E1544B898407}"/>
              </a:ext>
            </a:extLst>
          </p:cNvPr>
          <p:cNvSpPr txBox="1"/>
          <p:nvPr/>
        </p:nvSpPr>
        <p:spPr>
          <a:xfrm>
            <a:off x="1185672" y="473969"/>
            <a:ext cx="9820656" cy="1200329"/>
          </a:xfrm>
          <a:prstGeom prst="rect">
            <a:avLst/>
          </a:prstGeom>
          <a:noFill/>
        </p:spPr>
        <p:txBody>
          <a:bodyPr wrap="square" rtlCol="0">
            <a:spAutoFit/>
          </a:bodyPr>
          <a:lstStyle/>
          <a:p>
            <a:pPr algn="ctr"/>
            <a:r>
              <a:rPr lang="en-US" sz="3600" b="1" dirty="0">
                <a:solidFill>
                  <a:srgbClr val="FFFF00"/>
                </a:solidFill>
                <a:latin typeface="Calibri" panose="020F0502020204030204" pitchFamily="34" charset="0"/>
                <a:ea typeface="Calibri" panose="020F0502020204030204" pitchFamily="34" charset="0"/>
                <a:cs typeface="Calibri" panose="020F0502020204030204" pitchFamily="34" charset="0"/>
              </a:rPr>
              <a:t>The Social, Moral, Economic, and Political Philosophy of Victor Hugo</a:t>
            </a:r>
          </a:p>
        </p:txBody>
      </p:sp>
      <p:pic>
        <p:nvPicPr>
          <p:cNvPr id="3" name="Picture 2" descr="A person with a beard and mustache&#10;&#10;Description automatically generated">
            <a:extLst>
              <a:ext uri="{FF2B5EF4-FFF2-40B4-BE49-F238E27FC236}">
                <a16:creationId xmlns:a16="http://schemas.microsoft.com/office/drawing/2014/main" id="{16944DD2-DB3D-B648-A4FA-F9B7DC6D4B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9392" y="2151207"/>
            <a:ext cx="2592705" cy="3434080"/>
          </a:xfrm>
          <a:prstGeom prst="rect">
            <a:avLst/>
          </a:prstGeom>
          <a:noFill/>
          <a:ln>
            <a:noFill/>
          </a:ln>
        </p:spPr>
      </p:pic>
      <p:pic>
        <p:nvPicPr>
          <p:cNvPr id="5" name="Picture 4" descr="A close-up of a book&#10;&#10;Description automatically generated">
            <a:extLst>
              <a:ext uri="{FF2B5EF4-FFF2-40B4-BE49-F238E27FC236}">
                <a16:creationId xmlns:a16="http://schemas.microsoft.com/office/drawing/2014/main" id="{162B7F98-B327-EFFA-8D99-D84877CD630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50866" y="2151207"/>
            <a:ext cx="2135505" cy="3549015"/>
          </a:xfrm>
          <a:prstGeom prst="rect">
            <a:avLst/>
          </a:prstGeom>
          <a:noFill/>
          <a:ln>
            <a:noFill/>
          </a:ln>
        </p:spPr>
      </p:pic>
      <p:sp>
        <p:nvSpPr>
          <p:cNvPr id="6" name="TextBox 5">
            <a:extLst>
              <a:ext uri="{FF2B5EF4-FFF2-40B4-BE49-F238E27FC236}">
                <a16:creationId xmlns:a16="http://schemas.microsoft.com/office/drawing/2014/main" id="{37ADDE77-AFF8-67DB-5CD1-37A0F6BA4A51}"/>
              </a:ext>
            </a:extLst>
          </p:cNvPr>
          <p:cNvSpPr txBox="1"/>
          <p:nvPr/>
        </p:nvSpPr>
        <p:spPr>
          <a:xfrm>
            <a:off x="3556001" y="2244436"/>
            <a:ext cx="5473904" cy="3539430"/>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Victor Hugo was a </a:t>
            </a:r>
            <a:r>
              <a:rPr lang="en-US" sz="3200" b="1" dirty="0">
                <a:solidFill>
                  <a:srgbClr val="65EDFB"/>
                </a:solidFill>
                <a:latin typeface="Calibri" panose="020F0502020204030204" pitchFamily="34" charset="0"/>
                <a:ea typeface="Calibri" panose="020F0502020204030204" pitchFamily="34" charset="0"/>
                <a:cs typeface="Calibri" panose="020F0502020204030204" pitchFamily="34" charset="0"/>
              </a:rPr>
              <a:t>Social Clinician </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who believed in the imperishability and grandeur of the human soul.  He sought </a:t>
            </a:r>
            <a:r>
              <a:rPr lang="en-US" sz="3200" b="1" dirty="0">
                <a:solidFill>
                  <a:srgbClr val="65EDFB"/>
                </a:solidFill>
                <a:latin typeface="Calibri" panose="020F0502020204030204" pitchFamily="34" charset="0"/>
                <a:ea typeface="Calibri" panose="020F0502020204030204" pitchFamily="34" charset="0"/>
                <a:cs typeface="Calibri" panose="020F0502020204030204" pitchFamily="34" charset="0"/>
              </a:rPr>
              <a:t>root cause </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and offered </a:t>
            </a:r>
            <a:r>
              <a:rPr lang="en-US" sz="3200" b="1" dirty="0">
                <a:solidFill>
                  <a:srgbClr val="65EDFB"/>
                </a:solidFill>
                <a:latin typeface="Calibri" panose="020F0502020204030204" pitchFamily="34" charset="0"/>
                <a:ea typeface="Calibri" panose="020F0502020204030204" pitchFamily="34" charset="0"/>
                <a:cs typeface="Calibri" panose="020F0502020204030204" pitchFamily="34" charset="0"/>
              </a:rPr>
              <a:t>uplifting analysis </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and </a:t>
            </a:r>
            <a:r>
              <a:rPr lang="en-US" sz="3200" b="1" dirty="0">
                <a:solidFill>
                  <a:srgbClr val="65EDFB"/>
                </a:solidFill>
                <a:latin typeface="Calibri" panose="020F0502020204030204" pitchFamily="34" charset="0"/>
                <a:ea typeface="Calibri" panose="020F0502020204030204" pitchFamily="34" charset="0"/>
                <a:cs typeface="Calibri" panose="020F0502020204030204" pitchFamily="34" charset="0"/>
              </a:rPr>
              <a:t>brilliant remedy</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p:txBody>
      </p:sp>
      <p:sp>
        <p:nvSpPr>
          <p:cNvPr id="7" name="TextBox 6">
            <a:extLst>
              <a:ext uri="{FF2B5EF4-FFF2-40B4-BE49-F238E27FC236}">
                <a16:creationId xmlns:a16="http://schemas.microsoft.com/office/drawing/2014/main" id="{A17CCB63-11FA-E274-68ED-7D7AED839420}"/>
              </a:ext>
            </a:extLst>
          </p:cNvPr>
          <p:cNvSpPr txBox="1"/>
          <p:nvPr/>
        </p:nvSpPr>
        <p:spPr>
          <a:xfrm>
            <a:off x="1021974" y="5719679"/>
            <a:ext cx="2395481" cy="461665"/>
          </a:xfrm>
          <a:prstGeom prst="rect">
            <a:avLst/>
          </a:prstGeom>
          <a:noFill/>
        </p:spPr>
        <p:txBody>
          <a:bodyPr wrap="square" rtlCol="0">
            <a:spAutoFit/>
          </a:bodyPr>
          <a:lstStyle/>
          <a:p>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1802-1885</a:t>
            </a:r>
          </a:p>
        </p:txBody>
      </p:sp>
      <p:sp>
        <p:nvSpPr>
          <p:cNvPr id="8" name="TextBox 7">
            <a:extLst>
              <a:ext uri="{FF2B5EF4-FFF2-40B4-BE49-F238E27FC236}">
                <a16:creationId xmlns:a16="http://schemas.microsoft.com/office/drawing/2014/main" id="{5BDC1025-AC58-E884-FD73-BA85F0FAE3C5}"/>
              </a:ext>
            </a:extLst>
          </p:cNvPr>
          <p:cNvSpPr txBox="1"/>
          <p:nvPr/>
        </p:nvSpPr>
        <p:spPr>
          <a:xfrm>
            <a:off x="10030691" y="5783866"/>
            <a:ext cx="2041236" cy="461665"/>
          </a:xfrm>
          <a:prstGeom prst="rect">
            <a:avLst/>
          </a:prstGeom>
          <a:noFill/>
        </p:spPr>
        <p:txBody>
          <a:bodyPr wrap="square" rtlCol="0">
            <a:spAutoFit/>
          </a:bodyPr>
          <a:lstStyle/>
          <a:p>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1862</a:t>
            </a:r>
          </a:p>
        </p:txBody>
      </p:sp>
    </p:spTree>
    <p:extLst>
      <p:ext uri="{BB962C8B-B14F-4D97-AF65-F5344CB8AC3E}">
        <p14:creationId xmlns:p14="http://schemas.microsoft.com/office/powerpoint/2010/main" val="3002916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CD0841-F4AE-B4FD-A66B-EF88BDEB95CD}"/>
              </a:ext>
            </a:extLst>
          </p:cNvPr>
          <p:cNvSpPr txBox="1"/>
          <p:nvPr/>
        </p:nvSpPr>
        <p:spPr>
          <a:xfrm>
            <a:off x="2534412" y="91440"/>
            <a:ext cx="7324344" cy="707886"/>
          </a:xfrm>
          <a:prstGeom prst="rect">
            <a:avLst/>
          </a:prstGeom>
          <a:noFill/>
        </p:spPr>
        <p:txBody>
          <a:bodyPr wrap="square" rtlCol="0">
            <a:spAutoFit/>
          </a:bodyPr>
          <a:lstStyle/>
          <a:p>
            <a:r>
              <a:rPr lang="en-US" sz="4000" b="1" dirty="0">
                <a:solidFill>
                  <a:srgbClr val="FFFF00"/>
                </a:solidFill>
                <a:latin typeface="Calibri" panose="020F0502020204030204" pitchFamily="34" charset="0"/>
                <a:ea typeface="Calibri" panose="020F0502020204030204" pitchFamily="34" charset="0"/>
                <a:cs typeface="Calibri" panose="020F0502020204030204" pitchFamily="34" charset="0"/>
              </a:rPr>
              <a:t>The Philosophy of Victor Hugo</a:t>
            </a:r>
          </a:p>
        </p:txBody>
      </p:sp>
      <p:sp>
        <p:nvSpPr>
          <p:cNvPr id="3" name="TextBox 2">
            <a:extLst>
              <a:ext uri="{FF2B5EF4-FFF2-40B4-BE49-F238E27FC236}">
                <a16:creationId xmlns:a16="http://schemas.microsoft.com/office/drawing/2014/main" id="{7F2E535B-4591-A1EF-973A-392357F29172}"/>
              </a:ext>
            </a:extLst>
          </p:cNvPr>
          <p:cNvSpPr txBox="1"/>
          <p:nvPr/>
        </p:nvSpPr>
        <p:spPr>
          <a:xfrm>
            <a:off x="484632" y="877824"/>
            <a:ext cx="10698480" cy="6124754"/>
          </a:xfrm>
          <a:prstGeom prst="rect">
            <a:avLst/>
          </a:prstGeom>
          <a:noFill/>
        </p:spPr>
        <p:txBody>
          <a:bodyPr wrap="square" rtlCol="0">
            <a:spAutoFit/>
          </a:bodyPr>
          <a:lstStyle/>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Positive view of Human Nature</a:t>
            </a:r>
          </a:p>
          <a:p>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He believed Humanity had great potential to create Social Beauty</a:t>
            </a:r>
          </a:p>
          <a:p>
            <a:pPr marL="285750" indent="-285750">
              <a:buFont typeface="Arial" panose="020B0604020202020204" pitchFamily="34" charset="0"/>
              <a:buChar char="•"/>
            </a:pPr>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He had enormous compassion for all living things, especially the most vulnerable. </a:t>
            </a:r>
          </a:p>
          <a:p>
            <a:pPr marL="285750" indent="-285750">
              <a:buFont typeface="Arial" panose="020B0604020202020204" pitchFamily="34" charset="0"/>
              <a:buChar char="•"/>
            </a:pPr>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He believed strongly in creating “vast fields of public activity.”</a:t>
            </a:r>
          </a:p>
          <a:p>
            <a:pPr marL="285750" indent="-285750">
              <a:buFont typeface="Arial" panose="020B0604020202020204" pitchFamily="34" charset="0"/>
              <a:buChar char="•"/>
            </a:pPr>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He believed in public economy. </a:t>
            </a:r>
          </a:p>
          <a:p>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He was conservative, liberal, radical, progressive, and revolutionary---all at the same time.  No one label did justice to his philosophy.</a:t>
            </a:r>
          </a:p>
          <a:p>
            <a:pPr marL="285750" indent="-285750">
              <a:buFont typeface="Arial" panose="020B0604020202020204" pitchFamily="34" charset="0"/>
              <a:buChar char="•"/>
            </a:pPr>
            <a:endPar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4345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C9A7D1-3910-28D0-4CA2-C7C17C016D87}"/>
              </a:ext>
            </a:extLst>
          </p:cNvPr>
          <p:cNvSpPr txBox="1"/>
          <p:nvPr/>
        </p:nvSpPr>
        <p:spPr>
          <a:xfrm>
            <a:off x="1168400" y="1650916"/>
            <a:ext cx="10058400" cy="2062103"/>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“The highest duty is to think of others; the highest justice is conscience.” </a:t>
            </a: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“An awakening of conscience is greatness of soul.” </a:t>
            </a:r>
          </a:p>
        </p:txBody>
      </p:sp>
      <p:sp>
        <p:nvSpPr>
          <p:cNvPr id="3" name="TextBox 2">
            <a:extLst>
              <a:ext uri="{FF2B5EF4-FFF2-40B4-BE49-F238E27FC236}">
                <a16:creationId xmlns:a16="http://schemas.microsoft.com/office/drawing/2014/main" id="{38EEB8B7-1DFD-452C-EAEC-B7149835B657}"/>
              </a:ext>
            </a:extLst>
          </p:cNvPr>
          <p:cNvSpPr txBox="1"/>
          <p:nvPr/>
        </p:nvSpPr>
        <p:spPr>
          <a:xfrm>
            <a:off x="688108" y="4248728"/>
            <a:ext cx="9836727" cy="1758045"/>
          </a:xfrm>
          <a:prstGeom prst="rect">
            <a:avLst/>
          </a:prstGeom>
          <a:noFill/>
        </p:spPr>
        <p:txBody>
          <a:bodyPr wrap="square" rtlCol="0">
            <a:spAutoFit/>
          </a:bodyPr>
          <a:lstStyle/>
          <a:p>
            <a:pPr marL="457200" marR="0">
              <a:lnSpc>
                <a:spcPct val="115000"/>
              </a:lnSpc>
              <a:spcAft>
                <a:spcPts val="800"/>
              </a:spcAft>
              <a:buNone/>
            </a:pP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“The study of social deformities and infirmities, and their indication in order to cure them, is not a work in which choice is permissible.” </a:t>
            </a:r>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874442E6-F735-A7F9-0C6D-B3F3F2FE16B6}"/>
              </a:ext>
            </a:extLst>
          </p:cNvPr>
          <p:cNvSpPr txBox="1"/>
          <p:nvPr/>
        </p:nvSpPr>
        <p:spPr>
          <a:xfrm>
            <a:off x="2789382" y="404114"/>
            <a:ext cx="7222836" cy="646331"/>
          </a:xfrm>
          <a:prstGeom prst="rect">
            <a:avLst/>
          </a:prstGeom>
          <a:noFill/>
        </p:spPr>
        <p:txBody>
          <a:bodyPr wrap="square" rtlCol="0">
            <a:spAutoFit/>
          </a:bodyPr>
          <a:lstStyle/>
          <a:p>
            <a:r>
              <a:rPr lang="en-US" sz="3600" b="1" dirty="0">
                <a:solidFill>
                  <a:srgbClr val="FFFF00"/>
                </a:solidFill>
                <a:latin typeface="Calibri" panose="020F0502020204030204" pitchFamily="34" charset="0"/>
                <a:ea typeface="Calibri" panose="020F0502020204030204" pitchFamily="34" charset="0"/>
                <a:cs typeface="Calibri" panose="020F0502020204030204" pitchFamily="34" charset="0"/>
              </a:rPr>
              <a:t>Excerpts from </a:t>
            </a:r>
            <a:r>
              <a:rPr lang="en-US" sz="3600" b="1" i="1" dirty="0">
                <a:solidFill>
                  <a:srgbClr val="FFFF00"/>
                </a:solidFill>
                <a:latin typeface="Calibri" panose="020F0502020204030204" pitchFamily="34" charset="0"/>
                <a:ea typeface="Calibri" panose="020F0502020204030204" pitchFamily="34" charset="0"/>
                <a:cs typeface="Calibri" panose="020F0502020204030204" pitchFamily="34" charset="0"/>
              </a:rPr>
              <a:t>Les Miserables</a:t>
            </a:r>
          </a:p>
        </p:txBody>
      </p:sp>
      <p:cxnSp>
        <p:nvCxnSpPr>
          <p:cNvPr id="6" name="Straight Connector 5">
            <a:extLst>
              <a:ext uri="{FF2B5EF4-FFF2-40B4-BE49-F238E27FC236}">
                <a16:creationId xmlns:a16="http://schemas.microsoft.com/office/drawing/2014/main" id="{A6137BCE-5963-6564-4F6A-474EC884D54C}"/>
              </a:ext>
            </a:extLst>
          </p:cNvPr>
          <p:cNvCxnSpPr/>
          <p:nvPr/>
        </p:nvCxnSpPr>
        <p:spPr>
          <a:xfrm>
            <a:off x="2974109" y="1050445"/>
            <a:ext cx="5264727"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20213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7A35CC-3350-27BA-ECB3-208E7CBDF237}"/>
              </a:ext>
            </a:extLst>
          </p:cNvPr>
          <p:cNvSpPr txBox="1"/>
          <p:nvPr/>
        </p:nvSpPr>
        <p:spPr>
          <a:xfrm>
            <a:off x="193964" y="212436"/>
            <a:ext cx="11748654" cy="6801477"/>
          </a:xfrm>
          <a:prstGeom prst="rect">
            <a:avLst/>
          </a:prstGeom>
          <a:noFill/>
        </p:spPr>
        <p:txBody>
          <a:bodyPr wrap="square" rtlCol="0">
            <a:spAutoFit/>
          </a:bodyPr>
          <a:lstStyle/>
          <a:p>
            <a:pPr marL="457200" marR="0">
              <a:lnSpc>
                <a:spcPct val="115000"/>
              </a:lnSpc>
              <a:spcAft>
                <a:spcPts val="800"/>
              </a:spcAft>
              <a:buNone/>
            </a:pP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“We </a:t>
            </a:r>
            <a:r>
              <a:rPr lang="en-US" sz="32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seek for the cause</a:t>
            </a: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 We must ponder over social questions: wages, education, misery, production, and distribution.” </a:t>
            </a:r>
          </a:p>
          <a:p>
            <a:pPr marL="457200" marR="0">
              <a:lnSpc>
                <a:spcPct val="115000"/>
              </a:lnSpc>
              <a:spcAft>
                <a:spcPts val="800"/>
              </a:spcAft>
              <a:buNone/>
            </a:pPr>
            <a:endPar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457200" marR="0">
              <a:lnSpc>
                <a:spcPct val="115000"/>
              </a:lnSpc>
              <a:spcAft>
                <a:spcPts val="800"/>
              </a:spcAft>
              <a:buNone/>
            </a:pP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“We must </a:t>
            </a:r>
            <a:r>
              <a:rPr lang="en-US" sz="32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create vast fields of Public Activity</a:t>
            </a: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 to have a hundred hands to stretch out to the exhausted and feeble, to employ the collective power in the great duty of opening workshops for all arms, schools for all aptitudes, and laboratories for all intelligence.” </a:t>
            </a:r>
          </a:p>
          <a:p>
            <a:pPr marL="457200" marR="0">
              <a:lnSpc>
                <a:spcPct val="115000"/>
              </a:lnSpc>
              <a:spcAft>
                <a:spcPts val="800"/>
              </a:spcAft>
              <a:buNone/>
            </a:pPr>
            <a:endPar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457200" marR="0">
              <a:lnSpc>
                <a:spcPct val="115000"/>
              </a:lnSpc>
              <a:spcAft>
                <a:spcPts val="800"/>
              </a:spcAft>
              <a:buNone/>
            </a:pP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“If labour is to be law, it must also be a right.”</a:t>
            </a:r>
            <a:endPar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457200" marR="0">
              <a:lnSpc>
                <a:spcPct val="115000"/>
              </a:lnSpc>
              <a:spcAft>
                <a:spcPts val="800"/>
              </a:spcAft>
              <a:buNone/>
            </a:pP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735178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F53EFC-AB3A-5564-5BCC-029667E25089}"/>
              </a:ext>
            </a:extLst>
          </p:cNvPr>
          <p:cNvSpPr txBox="1"/>
          <p:nvPr/>
        </p:nvSpPr>
        <p:spPr>
          <a:xfrm>
            <a:off x="1131454" y="932872"/>
            <a:ext cx="9929091" cy="5463675"/>
          </a:xfrm>
          <a:prstGeom prst="rect">
            <a:avLst/>
          </a:prstGeom>
          <a:noFill/>
        </p:spPr>
        <p:txBody>
          <a:bodyPr wrap="square" rtlCol="0">
            <a:spAutoFit/>
          </a:bodyPr>
          <a:lstStyle/>
          <a:p>
            <a:pPr marL="457200" marR="0">
              <a:lnSpc>
                <a:spcPct val="115000"/>
              </a:lnSpc>
              <a:spcAft>
                <a:spcPts val="800"/>
              </a:spcAft>
              <a:buNone/>
            </a:pP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“We must create wise wealth and distribute it equitably---not equal distribution, but equitable distribution. If liberty is the summit, equality is the base. Equality, though, is not all vegetation on a level---a society of big spears of grass and little oak trees. </a:t>
            </a:r>
          </a:p>
          <a:p>
            <a:pPr marL="457200" marR="0">
              <a:lnSpc>
                <a:spcPct val="115000"/>
              </a:lnSpc>
              <a:spcAft>
                <a:spcPts val="800"/>
              </a:spcAft>
              <a:buNone/>
            </a:pPr>
            <a:endPar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457200">
              <a:lnSpc>
                <a:spcPct val="115000"/>
              </a:lnSpc>
              <a:spcAft>
                <a:spcPts val="800"/>
              </a:spcAft>
            </a:pPr>
            <a:r>
              <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“To destroy abuses is not enough; habits must change.” </a:t>
            </a:r>
          </a:p>
          <a:p>
            <a:pPr marL="457200" marR="0">
              <a:lnSpc>
                <a:spcPct val="115000"/>
              </a:lnSpc>
              <a:spcAft>
                <a:spcPts val="800"/>
              </a:spcAft>
              <a:buNone/>
            </a:pPr>
            <a:endParaRPr lang="en-US" sz="3200" b="1" kern="1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7590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0688E2-5B4D-B551-7EC4-70AE61D69377}"/>
              </a:ext>
            </a:extLst>
          </p:cNvPr>
          <p:cNvSpPr txBox="1"/>
          <p:nvPr/>
        </p:nvSpPr>
        <p:spPr>
          <a:xfrm>
            <a:off x="932596" y="459878"/>
            <a:ext cx="10584871" cy="5509200"/>
          </a:xfrm>
          <a:prstGeom prst="rect">
            <a:avLst/>
          </a:prstGeom>
          <a:noFill/>
        </p:spPr>
        <p:txBody>
          <a:bodyPr wrap="square" rtlCol="0">
            <a:spAutoFit/>
          </a:bodyPr>
          <a:lstStyle/>
          <a:p>
            <a:r>
              <a:rPr lang="en-US" sz="3200" i="1"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3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“When one looks at the selfish and the miserable, the ideal [of Social Beauty] seems lost in the depths---shining, but isolated and imperceptible.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In the selfish one sees the prejudices,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the darkness of the education of wealth</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appetite increasing through intoxication, a stupefaction of prosperity which deafens,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a dread of suffering which, with some, is carried even to an aversion for sufferers</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an implacable satisfaction, the me so puffed up that it closes the soul. </a:t>
            </a:r>
          </a:p>
        </p:txBody>
      </p:sp>
    </p:spTree>
    <p:extLst>
      <p:ext uri="{BB962C8B-B14F-4D97-AF65-F5344CB8AC3E}">
        <p14:creationId xmlns:p14="http://schemas.microsoft.com/office/powerpoint/2010/main" val="753799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8DDB8F-A442-9D8B-9941-91DB515952EC}"/>
              </a:ext>
            </a:extLst>
          </p:cNvPr>
          <p:cNvSpPr txBox="1"/>
          <p:nvPr/>
        </p:nvSpPr>
        <p:spPr>
          <a:xfrm>
            <a:off x="1357746" y="1791854"/>
            <a:ext cx="9790545" cy="3046988"/>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“In the miserable one sees hearts of gloom, sadness, want, fatality, ignorance impure and simple, and, with some, covetousness, envy, and hatred. </a:t>
            </a:r>
          </a:p>
          <a:p>
            <a:endPar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And yet, </a:t>
            </a:r>
            <a:r>
              <a:rPr lang="en-US" sz="3200" b="1" dirty="0">
                <a:solidFill>
                  <a:srgbClr val="00FFFF"/>
                </a:solidFill>
                <a:latin typeface="Calibri" panose="020F0502020204030204" pitchFamily="34" charset="0"/>
                <a:ea typeface="Calibri" panose="020F0502020204030204" pitchFamily="34" charset="0"/>
                <a:cs typeface="Calibri" panose="020F0502020204030204" pitchFamily="34" charset="0"/>
              </a:rPr>
              <a:t>this ideal [of Social Beauty], seemingly so lost, is in no more danger than a star in the jaws of a cloud</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0532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199286-FDE5-3843-D180-6861B8AC94FD}"/>
              </a:ext>
            </a:extLst>
          </p:cNvPr>
          <p:cNvSpPr txBox="1"/>
          <p:nvPr/>
        </p:nvSpPr>
        <p:spPr>
          <a:xfrm>
            <a:off x="1293091" y="1376218"/>
            <a:ext cx="10067636" cy="3539430"/>
          </a:xfrm>
          <a:prstGeom prst="rect">
            <a:avLst/>
          </a:prstGeom>
          <a:noFill/>
        </p:spPr>
        <p:txBody>
          <a:bodyPr wrap="square" rtlCol="0">
            <a:spAutoFit/>
          </a:bodyPr>
          <a:lstStyle/>
          <a:p>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“People who are petrified in dogma or demoralized by lucre are unfit to lead Civilization. Genuflexion before the idol or the dollar atrophies the muscle which walks and the will which goes. Hierarchic or mercantile absorption diminishes the radiance of a people, lowers its horizon by lowering its level, and deprives it of the intelligence of the universal aim.” </a:t>
            </a:r>
          </a:p>
        </p:txBody>
      </p:sp>
    </p:spTree>
    <p:extLst>
      <p:ext uri="{BB962C8B-B14F-4D97-AF65-F5344CB8AC3E}">
        <p14:creationId xmlns:p14="http://schemas.microsoft.com/office/powerpoint/2010/main" val="2633776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926</TotalTime>
  <Words>1091</Words>
  <Application>Microsoft Office PowerPoint</Application>
  <PresentationFormat>Widescreen</PresentationFormat>
  <Paragraphs>77</Paragraphs>
  <Slides>15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 Rennebohm</dc:creator>
  <cp:lastModifiedBy>Rob Rennebohm</cp:lastModifiedBy>
  <cp:revision>17</cp:revision>
  <dcterms:created xsi:type="dcterms:W3CDTF">2026-04-26T20:05:48Z</dcterms:created>
  <dcterms:modified xsi:type="dcterms:W3CDTF">2026-05-28T14:16:30Z</dcterms:modified>
</cp:coreProperties>
</file>