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66" r:id="rId2"/>
    <p:sldId id="256" r:id="rId3"/>
    <p:sldId id="257" r:id="rId4"/>
    <p:sldId id="289" r:id="rId5"/>
    <p:sldId id="290" r:id="rId6"/>
    <p:sldId id="291" r:id="rId7"/>
    <p:sldId id="292" r:id="rId8"/>
    <p:sldId id="293" r:id="rId9"/>
    <p:sldId id="28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4B726D-2BCA-4286-A540-595DECFD3E1D}"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0627C-7771-4029-B6F1-6E58F8DDDC0D}" type="slidenum">
              <a:rPr lang="en-US" smtClean="0"/>
              <a:t>‹#›</a:t>
            </a:fld>
            <a:endParaRPr lang="en-US"/>
          </a:p>
        </p:txBody>
      </p:sp>
    </p:spTree>
    <p:extLst>
      <p:ext uri="{BB962C8B-B14F-4D97-AF65-F5344CB8AC3E}">
        <p14:creationId xmlns:p14="http://schemas.microsoft.com/office/powerpoint/2010/main" val="117487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9</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6639E-CAD6-D4CE-4642-3C56F61E3A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43D1C91-64AA-B2AF-D21F-47C07D8D03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C204F6-3EA2-81B2-F185-2C6973ED914B}"/>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C03C712F-F713-CA94-7DEF-82883009D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D5980C-9100-9796-9A66-60ED71AF2C96}"/>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1071491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FC90A-C370-1F93-E46C-F5541EDE4E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E32258-A2AF-B0EA-2C97-8A46FEEB7B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8FFF1F-1FF7-4AE3-A4D1-3ED48158030D}"/>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DAB00E49-4385-D682-4F7B-C1FC954786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E4950-6848-1E7F-5FD1-FA53CC6C6F58}"/>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258124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9C72CC-B2C8-6754-7213-EFD217AA12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BF6898-2C39-DBF4-AFF1-E78C6208F0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2088E-520F-68E0-BAE5-1BE36E8EC1BD}"/>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E944D02E-4EB1-31D7-58D2-032D3515AB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33E97C-8274-83DF-BDA8-4E46B4B0CF34}"/>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2193829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52C8B-5B4C-7F69-9F56-828DB96696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257BFD-8E2F-8489-7272-8A4F8643F9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39B60A-EA31-23CB-03AF-04438D7B0903}"/>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6E36BD7B-EC3E-ADCC-1EF6-0C5C96AC3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B1E64B-F4CB-328B-A3A0-D64F4E3A00DE}"/>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1141955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89D63-C611-CA72-7A6E-C8DD4045E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76D177-E06F-0C13-42FF-4F41B312BD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D8F033-DA52-491B-CB53-B053203393FB}"/>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C536985D-E0D9-D830-8962-8C57289B3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F0FFEF-2B0A-7BA7-FF63-85395314710E}"/>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17772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A83C5-43CF-5C8A-E0D1-A5223294EA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F64723-8C71-82DA-F8CC-445DA6DFFF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30B9BD-1127-9A43-F26E-8E6D287F655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27D8438-FA54-6389-B108-6E78BA426BCC}"/>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6" name="Footer Placeholder 5">
            <a:extLst>
              <a:ext uri="{FF2B5EF4-FFF2-40B4-BE49-F238E27FC236}">
                <a16:creationId xmlns:a16="http://schemas.microsoft.com/office/drawing/2014/main" id="{418B52EC-90FE-4FEB-75B7-40CE6F5BD6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F1FE0E-64DE-47A6-BF01-8C240DACE6A8}"/>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3586402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FBD6-2040-7F24-72F0-07E8DBBACD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438B6E-FD7A-2E9B-31C8-C22604FA15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9BBECB-756C-7A73-F375-5C09D4E089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BC603B-C624-1B2D-0CEB-055497E793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D70440-C532-18CE-985F-F5A5A55227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869A02-6542-9409-4544-2F5962B660A5}"/>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8" name="Footer Placeholder 7">
            <a:extLst>
              <a:ext uri="{FF2B5EF4-FFF2-40B4-BE49-F238E27FC236}">
                <a16:creationId xmlns:a16="http://schemas.microsoft.com/office/drawing/2014/main" id="{489AE47B-4E19-2C15-0789-52D098B8D2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92D580-D909-5A74-F10A-3E76152DA143}"/>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725822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E7B51-2059-5E52-44E8-9B296EA430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43CC88-AD87-6D87-503B-642E6B02D844}"/>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4" name="Footer Placeholder 3">
            <a:extLst>
              <a:ext uri="{FF2B5EF4-FFF2-40B4-BE49-F238E27FC236}">
                <a16:creationId xmlns:a16="http://schemas.microsoft.com/office/drawing/2014/main" id="{B3DA05ED-2B23-237C-7AE0-CD81E3EBE0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4E7385-3EC1-C44D-5FAE-714E98D56054}"/>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1563670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6A1889-1D74-7B1E-FD92-DF14D191093A}"/>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3" name="Footer Placeholder 2">
            <a:extLst>
              <a:ext uri="{FF2B5EF4-FFF2-40B4-BE49-F238E27FC236}">
                <a16:creationId xmlns:a16="http://schemas.microsoft.com/office/drawing/2014/main" id="{0B2274FE-1ADC-FFC8-2DAC-707E885108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5DE78B-5F87-13F2-2DC3-43B714FA465B}"/>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102924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23DE5-09EF-CE9E-6BAF-53D7D40EEB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80BBEB-0DD9-5B25-62C3-1265A18A64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92D96E-1507-456D-4D82-687EA770C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D0EEA4-9734-449E-3C13-5D2ACE91FE09}"/>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6" name="Footer Placeholder 5">
            <a:extLst>
              <a:ext uri="{FF2B5EF4-FFF2-40B4-BE49-F238E27FC236}">
                <a16:creationId xmlns:a16="http://schemas.microsoft.com/office/drawing/2014/main" id="{533632CF-FAC3-FA53-8B49-1C1EDF98D3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CE77AF-D94E-BECC-D6CC-91ED0A2BE49E}"/>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269531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D7703-6125-B42A-C7B7-3B8DD2C6CE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723D3D-89F7-F439-699F-F0CE3BA121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C680EF-8816-2F32-557C-00456D7A62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DFFB8E-2A49-403F-179A-A42515F94125}"/>
              </a:ext>
            </a:extLst>
          </p:cNvPr>
          <p:cNvSpPr>
            <a:spLocks noGrp="1"/>
          </p:cNvSpPr>
          <p:nvPr>
            <p:ph type="dt" sz="half" idx="10"/>
          </p:nvPr>
        </p:nvSpPr>
        <p:spPr/>
        <p:txBody>
          <a:bodyPr/>
          <a:lstStyle/>
          <a:p>
            <a:fld id="{F2C81C3D-B812-4D25-85EA-BDC57BFB4D05}" type="datetimeFigureOut">
              <a:rPr lang="en-US" smtClean="0"/>
              <a:t>7/13/2026</a:t>
            </a:fld>
            <a:endParaRPr lang="en-US"/>
          </a:p>
        </p:txBody>
      </p:sp>
      <p:sp>
        <p:nvSpPr>
          <p:cNvPr id="6" name="Footer Placeholder 5">
            <a:extLst>
              <a:ext uri="{FF2B5EF4-FFF2-40B4-BE49-F238E27FC236}">
                <a16:creationId xmlns:a16="http://schemas.microsoft.com/office/drawing/2014/main" id="{76A6B68F-1164-80B9-5E52-A3CAFDF147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6D5139-C83E-A1C9-BB7E-2AE129B76FF2}"/>
              </a:ext>
            </a:extLst>
          </p:cNvPr>
          <p:cNvSpPr>
            <a:spLocks noGrp="1"/>
          </p:cNvSpPr>
          <p:nvPr>
            <p:ph type="sldNum" sz="quarter" idx="12"/>
          </p:nvPr>
        </p:nvSpPr>
        <p:spPr/>
        <p:txBody>
          <a:bodyPr/>
          <a:lstStyle/>
          <a:p>
            <a:fld id="{9923AD93-8F25-48CA-9A6A-78BE53CAE9DD}" type="slidenum">
              <a:rPr lang="en-US" smtClean="0"/>
              <a:t>‹#›</a:t>
            </a:fld>
            <a:endParaRPr lang="en-US"/>
          </a:p>
        </p:txBody>
      </p:sp>
    </p:spTree>
    <p:extLst>
      <p:ext uri="{BB962C8B-B14F-4D97-AF65-F5344CB8AC3E}">
        <p14:creationId xmlns:p14="http://schemas.microsoft.com/office/powerpoint/2010/main" val="3860802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7CA2D-DEB0-E12C-1413-3AB6B2AB42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23936D-47EA-DB19-3C3F-8B39DCB7EB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A85CF5-6231-8845-F70D-ABA8456EEA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2C81C3D-B812-4D25-85EA-BDC57BFB4D05}" type="datetimeFigureOut">
              <a:rPr lang="en-US" smtClean="0"/>
              <a:t>7/13/2026</a:t>
            </a:fld>
            <a:endParaRPr lang="en-US"/>
          </a:p>
        </p:txBody>
      </p:sp>
      <p:sp>
        <p:nvSpPr>
          <p:cNvPr id="5" name="Footer Placeholder 4">
            <a:extLst>
              <a:ext uri="{FF2B5EF4-FFF2-40B4-BE49-F238E27FC236}">
                <a16:creationId xmlns:a16="http://schemas.microsoft.com/office/drawing/2014/main" id="{AB8D34AB-1228-6DC1-E56B-E71F60B5B3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52D8ECF-7FBD-C7AD-AB4C-9F7568F8E2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923AD93-8F25-48CA-9A6A-78BE53CAE9DD}" type="slidenum">
              <a:rPr lang="en-US" smtClean="0"/>
              <a:t>‹#›</a:t>
            </a:fld>
            <a:endParaRPr lang="en-US"/>
          </a:p>
        </p:txBody>
      </p:sp>
    </p:spTree>
    <p:extLst>
      <p:ext uri="{BB962C8B-B14F-4D97-AF65-F5344CB8AC3E}">
        <p14:creationId xmlns:p14="http://schemas.microsoft.com/office/powerpoint/2010/main" val="3726792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5812" y="427667"/>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69266" y="131923"/>
            <a:ext cx="4599432" cy="1323439"/>
          </a:xfrm>
          <a:prstGeom prst="rect">
            <a:avLst/>
          </a:prstGeom>
          <a:noFill/>
        </p:spPr>
        <p:txBody>
          <a:bodyPr wrap="square" rtlCol="0">
            <a:spAutoFit/>
          </a:bodyPr>
          <a:lstStyle/>
          <a:p>
            <a:pPr algn="ctr"/>
            <a:r>
              <a:rPr lang="en-US" sz="40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
        <p:nvSpPr>
          <p:cNvPr id="4" name="TextBox 3">
            <a:extLst>
              <a:ext uri="{FF2B5EF4-FFF2-40B4-BE49-F238E27FC236}">
                <a16:creationId xmlns:a16="http://schemas.microsoft.com/office/drawing/2014/main" id="{4D0E4C49-52CB-CFC1-AE64-40D4AC07F1C7}"/>
              </a:ext>
            </a:extLst>
          </p:cNvPr>
          <p:cNvSpPr txBox="1"/>
          <p:nvPr/>
        </p:nvSpPr>
        <p:spPr>
          <a:xfrm>
            <a:off x="-623392" y="4080534"/>
            <a:ext cx="5984748" cy="1323439"/>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Perspectives on </a:t>
            </a:r>
          </a:p>
          <a:p>
            <a:pPr algn="ctr"/>
            <a:r>
              <a:rPr lang="en-US" sz="4000" b="1" dirty="0">
                <a:solidFill>
                  <a:srgbClr val="FFFF00"/>
                </a:solidFill>
                <a:latin typeface="Calibri" panose="020F0502020204030204" pitchFamily="34" charset="0"/>
                <a:ea typeface="Calibri" panose="020F0502020204030204" pitchFamily="34" charset="0"/>
                <a:cs typeface="Calibri" panose="020F0502020204030204" pitchFamily="34" charset="0"/>
              </a:rPr>
              <a:t>Freedom</a:t>
            </a:r>
          </a:p>
        </p:txBody>
      </p:sp>
      <p:sp>
        <p:nvSpPr>
          <p:cNvPr id="6" name="TextBox 5">
            <a:extLst>
              <a:ext uri="{FF2B5EF4-FFF2-40B4-BE49-F238E27FC236}">
                <a16:creationId xmlns:a16="http://schemas.microsoft.com/office/drawing/2014/main" id="{772BA12E-C688-D293-9EC6-610CE336D0AD}"/>
              </a:ext>
            </a:extLst>
          </p:cNvPr>
          <p:cNvSpPr txBox="1"/>
          <p:nvPr/>
        </p:nvSpPr>
        <p:spPr>
          <a:xfrm>
            <a:off x="800098" y="2721114"/>
            <a:ext cx="3657600" cy="707886"/>
          </a:xfrm>
          <a:prstGeom prst="rect">
            <a:avLst/>
          </a:prstGeom>
          <a:noFill/>
        </p:spPr>
        <p:txBody>
          <a:bodyPr wrap="square" rtlCol="0">
            <a:spAutoFit/>
          </a:bodyPr>
          <a:lstStyle/>
          <a:p>
            <a:r>
              <a:rPr lang="en-US" sz="40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10:</a:t>
            </a:r>
          </a:p>
        </p:txBody>
      </p:sp>
    </p:spTree>
    <p:extLst>
      <p:ext uri="{BB962C8B-B14F-4D97-AF65-F5344CB8AC3E}">
        <p14:creationId xmlns:p14="http://schemas.microsoft.com/office/powerpoint/2010/main" val="256880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5FF49A-6620-C824-92AF-11CEF8F36677}"/>
              </a:ext>
            </a:extLst>
          </p:cNvPr>
          <p:cNvSpPr txBox="1"/>
          <p:nvPr/>
        </p:nvSpPr>
        <p:spPr>
          <a:xfrm>
            <a:off x="1444752" y="1728216"/>
            <a:ext cx="9518904" cy="3785652"/>
          </a:xfrm>
          <a:prstGeom prst="rect">
            <a:avLst/>
          </a:prstGeom>
          <a:noFill/>
        </p:spPr>
        <p:txBody>
          <a:bodyPr wrap="square" rtlCol="0">
            <a:spAutoFit/>
          </a:bodyPr>
          <a:lstStyle/>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One of the most precious freedoms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the freedom that comes from participating in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comprehensive public efforts to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genuinely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look after others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freedom to enjoy widespread up-regulated expressions of the human capacity for kindness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oneself and in the larger society, expressions that are inter-dependent.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freedom is generated by social arrangements and social activities that create Social Beauty.  </a:t>
            </a:r>
          </a:p>
        </p:txBody>
      </p:sp>
      <p:sp>
        <p:nvSpPr>
          <p:cNvPr id="3" name="TextBox 2">
            <a:extLst>
              <a:ext uri="{FF2B5EF4-FFF2-40B4-BE49-F238E27FC236}">
                <a16:creationId xmlns:a16="http://schemas.microsoft.com/office/drawing/2014/main" id="{8AB5B295-1844-38DF-FF74-3E4DF30E3F53}"/>
              </a:ext>
            </a:extLst>
          </p:cNvPr>
          <p:cNvSpPr txBox="1"/>
          <p:nvPr/>
        </p:nvSpPr>
        <p:spPr>
          <a:xfrm>
            <a:off x="3529584" y="745677"/>
            <a:ext cx="609904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A Most Precious Freedom</a:t>
            </a:r>
          </a:p>
        </p:txBody>
      </p:sp>
    </p:spTree>
    <p:extLst>
      <p:ext uri="{BB962C8B-B14F-4D97-AF65-F5344CB8AC3E}">
        <p14:creationId xmlns:p14="http://schemas.microsoft.com/office/powerpoint/2010/main" val="3883054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9FCDA0-5A1A-E0A9-7CA9-DD509F35CE30}"/>
              </a:ext>
            </a:extLst>
          </p:cNvPr>
          <p:cNvSpPr txBox="1"/>
          <p:nvPr/>
        </p:nvSpPr>
        <p:spPr>
          <a:xfrm>
            <a:off x="1336548" y="2022842"/>
            <a:ext cx="9518904" cy="2677656"/>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Those of us who worked in children’s hospitals during the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“Social Beauty Era”</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enjoyed an abundance of this freedom.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This type of freedom is quite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spotty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and largely denied in societies dominated by corporate capitalism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Indeed, this freedom was markedly compromised in children’s hospitals when the corporate capitalist model replaced the CHPEM—i.e., during the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“Corporate Era”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children’s hospitals</a:t>
            </a:r>
          </a:p>
        </p:txBody>
      </p:sp>
    </p:spTree>
    <p:extLst>
      <p:ext uri="{BB962C8B-B14F-4D97-AF65-F5344CB8AC3E}">
        <p14:creationId xmlns:p14="http://schemas.microsoft.com/office/powerpoint/2010/main" val="1188588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0AC2B5-BF6B-FAEB-8302-9225441A20E3}"/>
              </a:ext>
            </a:extLst>
          </p:cNvPr>
          <p:cNvSpPr txBox="1"/>
          <p:nvPr/>
        </p:nvSpPr>
        <p:spPr>
          <a:xfrm>
            <a:off x="1737360" y="1225296"/>
            <a:ext cx="8988552" cy="3323987"/>
          </a:xfrm>
          <a:prstGeom prst="rect">
            <a:avLst/>
          </a:prstGeom>
          <a:noFill/>
        </p:spPr>
        <p:txBody>
          <a:bodyPr wrap="square" rtlCol="0">
            <a:spAutoFit/>
          </a:bodyPr>
          <a:lstStyle/>
          <a:p>
            <a:r>
              <a:rPr lang="en-US" dirty="0"/>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 to the corporate capitalist perspective,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individual liberty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the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freedom to maximally pursue one’s self-interest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(unimpeded by “big government”) are the most precious freedoms, as is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“freedom of choice.”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agrees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Individual liberty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freedom to pursue one’s self-interest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freedom of choice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are certainly important and must be protected.  </a:t>
            </a:r>
          </a:p>
        </p:txBody>
      </p:sp>
    </p:spTree>
    <p:extLst>
      <p:ext uri="{BB962C8B-B14F-4D97-AF65-F5344CB8AC3E}">
        <p14:creationId xmlns:p14="http://schemas.microsoft.com/office/powerpoint/2010/main" val="41364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FDE548-631E-217C-10E5-6E3479FEB851}"/>
              </a:ext>
            </a:extLst>
          </p:cNvPr>
          <p:cNvSpPr txBox="1"/>
          <p:nvPr/>
        </p:nvSpPr>
        <p:spPr>
          <a:xfrm>
            <a:off x="1353312" y="1225296"/>
            <a:ext cx="9985248"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what is often overlooked is that aggressive pursuit of one’s self-interest (or a corporation’s self-interest) can result in the trampling of the freedom of others.  There is no better example of this than the story of cobalt mining in the Congo that is discussed in Presentations 1 and 11.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private mining corporations felt entitled to their freedom to exploit natural resources in the Congo; they did not want that freedom to be constrained by government regulations; and they ignored the fact that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exercise of their freedom trampled on the freedom of children to be children and enjoy a healthy childhood. </a:t>
            </a:r>
          </a:p>
        </p:txBody>
      </p:sp>
    </p:spTree>
    <p:extLst>
      <p:ext uri="{BB962C8B-B14F-4D97-AF65-F5344CB8AC3E}">
        <p14:creationId xmlns:p14="http://schemas.microsoft.com/office/powerpoint/2010/main" val="3508561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E724F9-8B5D-6ED4-4DC8-366C0F38BBB6}"/>
              </a:ext>
            </a:extLst>
          </p:cNvPr>
          <p:cNvSpPr txBox="1"/>
          <p:nvPr/>
        </p:nvSpPr>
        <p:spPr>
          <a:xfrm>
            <a:off x="1426464" y="1051560"/>
            <a:ext cx="9619488"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suggests that pursuit of individual liberty and pursuit of self-interest should not occur at the expense of others and should not occur at the expense of “a most precious freedom.”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is designed such that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a most precious freedom</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individual liberty</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freedom to pursue one’s self-interest</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freedom of choice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can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co-exist in a healthy balance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is,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all four of these freedoms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are valued, provided, and protected.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model values, provides, and protects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only two of these four freedoms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does so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only for some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small minority), at the expense of others (the majority).</a:t>
            </a:r>
          </a:p>
        </p:txBody>
      </p:sp>
    </p:spTree>
    <p:extLst>
      <p:ext uri="{BB962C8B-B14F-4D97-AF65-F5344CB8AC3E}">
        <p14:creationId xmlns:p14="http://schemas.microsoft.com/office/powerpoint/2010/main" val="3299788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BC56CA-02B5-4435-9142-81F4E96D3631}"/>
              </a:ext>
            </a:extLst>
          </p:cNvPr>
          <p:cNvSpPr txBox="1"/>
          <p:nvPr/>
        </p:nvSpPr>
        <p:spPr>
          <a:xfrm>
            <a:off x="1389888" y="914400"/>
            <a:ext cx="9674352" cy="4801314"/>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Most people are yearning for this “most precious freedom.”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When the aware seek it in a culture dominated by capitalism, they have difficulty finding it, because the capitalist economic model and the culture that model creates do not provide this most precious freedom and hide the path towards it.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That is,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the Corporate Capitalist model does not offer the choice of “a most precious freedom.”  Despite claiming to believe in “freedom of choice,” it does not provide that choice, that type of freedom.</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People would have experienced this most precious freedom if they had worked in a children’s hospital during the “Social Beauty Era.”</a:t>
            </a:r>
          </a:p>
          <a:p>
            <a:r>
              <a:rPr lang="en-US" dirty="0"/>
              <a:t> </a:t>
            </a:r>
          </a:p>
        </p:txBody>
      </p:sp>
    </p:spTree>
    <p:extLst>
      <p:ext uri="{BB962C8B-B14F-4D97-AF65-F5344CB8AC3E}">
        <p14:creationId xmlns:p14="http://schemas.microsoft.com/office/powerpoint/2010/main" val="2927325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973C43-34A0-151E-15B3-14972E4B46B2}"/>
              </a:ext>
            </a:extLst>
          </p:cNvPr>
          <p:cNvSpPr txBox="1"/>
          <p:nvPr/>
        </p:nvSpPr>
        <p:spPr>
          <a:xfrm>
            <a:off x="795528" y="-246888"/>
            <a:ext cx="10735056" cy="6740307"/>
          </a:xfrm>
          <a:prstGeom prst="rect">
            <a:avLst/>
          </a:prstGeom>
          <a:noFill/>
        </p:spPr>
        <p:txBody>
          <a:bodyPr wrap="square" rtlCol="0">
            <a:spAutoFit/>
          </a:bodyPr>
          <a:lstStyle/>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To Summarize:</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Freedoms must be valued, provided and protected.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freedoms include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individual liberty</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rgbClr val="00FFFF"/>
                </a:solidFill>
                <a:latin typeface="Calibri" panose="020F0502020204030204" pitchFamily="34" charset="0"/>
                <a:ea typeface="Calibri" panose="020F0502020204030204" pitchFamily="34" charset="0"/>
                <a:cs typeface="Calibri" panose="020F0502020204030204" pitchFamily="34" charset="0"/>
              </a:rPr>
              <a:t>freedom to pursue one’s self-interest</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freedom of choice</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a most precious freedom</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four freedoms must be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equitably available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all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be exercised in a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healthy balance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provides and protects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all four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these freedoms,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for all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in a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healthy balance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model provides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only the first two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these freedoms, only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for some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does so in an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unbalanced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way at the expense of the other two freedoms and </a:t>
            </a:r>
            <a:r>
              <a:rPr lang="en-US" sz="2400" b="1" dirty="0">
                <a:solidFill>
                  <a:srgbClr val="00FFFF"/>
                </a:solidFill>
                <a:latin typeface="Calibri" panose="020F0502020204030204" pitchFamily="34" charset="0"/>
                <a:ea typeface="Calibri" panose="020F0502020204030204" pitchFamily="34" charset="0"/>
                <a:cs typeface="Calibri" panose="020F0502020204030204" pitchFamily="34" charset="0"/>
              </a:rPr>
              <a:t>at the expense of others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4304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777240" y="593140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223190" y="2203961"/>
            <a:ext cx="4599432" cy="3416320"/>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for your attention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a:t>
            </a:r>
          </a:p>
          <a:p>
            <a:pPr algn="ctr"/>
            <a:r>
              <a:rPr lang="en-US" sz="3600" b="1" dirty="0">
                <a:solidFill>
                  <a:srgbClr val="00FFFF"/>
                </a:solidFill>
                <a:latin typeface="Calibri" panose="020F0502020204030204" pitchFamily="34" charset="0"/>
                <a:ea typeface="Calibri" panose="020F0502020204030204" pitchFamily="34" charset="0"/>
                <a:cs typeface="Calibri" panose="020F0502020204030204" pitchFamily="34" charset="0"/>
              </a:rPr>
              <a:t>Sowing Seeds of Social Beauty</a:t>
            </a:r>
          </a:p>
        </p:txBody>
      </p:sp>
    </p:spTree>
    <p:extLst>
      <p:ext uri="{BB962C8B-B14F-4D97-AF65-F5344CB8AC3E}">
        <p14:creationId xmlns:p14="http://schemas.microsoft.com/office/powerpoint/2010/main" val="10991930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186</TotalTime>
  <Words>726</Words>
  <Application>Microsoft Office PowerPoint</Application>
  <PresentationFormat>Widescreen</PresentationFormat>
  <Paragraphs>52</Paragraphs>
  <Slides>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4</cp:revision>
  <dcterms:created xsi:type="dcterms:W3CDTF">2026-06-30T17:01:52Z</dcterms:created>
  <dcterms:modified xsi:type="dcterms:W3CDTF">2026-07-13T23:30:56Z</dcterms:modified>
</cp:coreProperties>
</file>