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66" r:id="rId2"/>
    <p:sldId id="314" r:id="rId3"/>
    <p:sldId id="315" r:id="rId4"/>
    <p:sldId id="256" r:id="rId5"/>
    <p:sldId id="290" r:id="rId6"/>
    <p:sldId id="289" r:id="rId7"/>
    <p:sldId id="297" r:id="rId8"/>
    <p:sldId id="292" r:id="rId9"/>
    <p:sldId id="293" r:id="rId10"/>
    <p:sldId id="291" r:id="rId11"/>
    <p:sldId id="298" r:id="rId12"/>
    <p:sldId id="299" r:id="rId13"/>
    <p:sldId id="300" r:id="rId14"/>
    <p:sldId id="294" r:id="rId15"/>
    <p:sldId id="295" r:id="rId16"/>
    <p:sldId id="296" r:id="rId17"/>
    <p:sldId id="301" r:id="rId18"/>
    <p:sldId id="302" r:id="rId19"/>
    <p:sldId id="305" r:id="rId20"/>
    <p:sldId id="304" r:id="rId21"/>
    <p:sldId id="306" r:id="rId22"/>
    <p:sldId id="307" r:id="rId23"/>
    <p:sldId id="313" r:id="rId24"/>
    <p:sldId id="28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F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02" autoAdjust="0"/>
    <p:restoredTop sz="94660"/>
  </p:normalViewPr>
  <p:slideViewPr>
    <p:cSldViewPr snapToGrid="0">
      <p:cViewPr>
        <p:scale>
          <a:sx n="69" d="100"/>
          <a:sy n="69" d="100"/>
        </p:scale>
        <p:origin x="600" y="68"/>
      </p:cViewPr>
      <p:guideLst/>
    </p:cSldViewPr>
  </p:slideViewPr>
  <p:notesTextViewPr>
    <p:cViewPr>
      <p:scale>
        <a:sx n="1" d="1"/>
        <a:sy n="1" d="1"/>
      </p:scale>
      <p:origin x="0" y="0"/>
    </p:cViewPr>
  </p:notesTextViewPr>
  <p:sorterViewPr>
    <p:cViewPr>
      <p:scale>
        <a:sx n="100" d="100"/>
        <a:sy n="100" d="100"/>
      </p:scale>
      <p:origin x="0" y="-634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2DA5DC-AE9A-4AF2-91B1-3FC4680C07BF}" type="datetimeFigureOut">
              <a:rPr lang="en-US" smtClean="0"/>
              <a:t>7/25/2026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98F902-02F9-4AF1-BA16-03CA842BD877}" type="slidenum">
              <a:rPr lang="en-US" smtClean="0"/>
              <a:t>‹#›</a:t>
            </a:fld>
            <a:endParaRPr lang="en-US"/>
          </a:p>
        </p:txBody>
      </p:sp>
    </p:spTree>
    <p:extLst>
      <p:ext uri="{BB962C8B-B14F-4D97-AF65-F5344CB8AC3E}">
        <p14:creationId xmlns:p14="http://schemas.microsoft.com/office/powerpoint/2010/main" val="596637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i="1" dirty="0"/>
          </a:p>
        </p:txBody>
      </p:sp>
      <p:sp>
        <p:nvSpPr>
          <p:cNvPr id="4" name="Slide Number Placeholder 3"/>
          <p:cNvSpPr>
            <a:spLocks noGrp="1"/>
          </p:cNvSpPr>
          <p:nvPr>
            <p:ph type="sldNum" sz="quarter" idx="5"/>
          </p:nvPr>
        </p:nvSpPr>
        <p:spPr/>
        <p:txBody>
          <a:bodyPr/>
          <a:lstStyle/>
          <a:p>
            <a:fld id="{7C629D1C-8D00-446E-9680-D6B20322214E}" type="slidenum">
              <a:rPr lang="en-US" smtClean="0"/>
              <a:t>1</a:t>
            </a:fld>
            <a:endParaRPr lang="en-US"/>
          </a:p>
        </p:txBody>
      </p:sp>
    </p:spTree>
    <p:extLst>
      <p:ext uri="{BB962C8B-B14F-4D97-AF65-F5344CB8AC3E}">
        <p14:creationId xmlns:p14="http://schemas.microsoft.com/office/powerpoint/2010/main" val="38185896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543D26-28E2-653D-89E2-8AAF64C12C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F2217F-2D9F-5356-7907-02BA400B6B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8C7AB9-2886-C6D5-9489-15939C66D2B5}"/>
              </a:ext>
            </a:extLst>
          </p:cNvPr>
          <p:cNvSpPr>
            <a:spLocks noGrp="1"/>
          </p:cNvSpPr>
          <p:nvPr>
            <p:ph type="body" idx="1"/>
          </p:nvPr>
        </p:nvSpPr>
        <p:spPr/>
        <p:txBody>
          <a:bodyPr/>
          <a:lstStyle/>
          <a:p>
            <a:r>
              <a:rPr lang="en-US" dirty="0"/>
              <a:t>This presentation serves as an introduction to a course entitled </a:t>
            </a:r>
            <a:r>
              <a:rPr lang="en-US" b="1" i="1" dirty="0"/>
              <a:t>Sowing Seeds of Social Beauty: The Untold Story of the Children’s Hospital Public Economy Model (CHPEM)</a:t>
            </a:r>
          </a:p>
        </p:txBody>
      </p:sp>
      <p:sp>
        <p:nvSpPr>
          <p:cNvPr id="4" name="Slide Number Placeholder 3">
            <a:extLst>
              <a:ext uri="{FF2B5EF4-FFF2-40B4-BE49-F238E27FC236}">
                <a16:creationId xmlns:a16="http://schemas.microsoft.com/office/drawing/2014/main" id="{16D5395E-347B-90AF-526F-596E20CC22F0}"/>
              </a:ext>
            </a:extLst>
          </p:cNvPr>
          <p:cNvSpPr>
            <a:spLocks noGrp="1"/>
          </p:cNvSpPr>
          <p:nvPr>
            <p:ph type="sldNum" sz="quarter" idx="5"/>
          </p:nvPr>
        </p:nvSpPr>
        <p:spPr/>
        <p:txBody>
          <a:bodyPr/>
          <a:lstStyle/>
          <a:p>
            <a:fld id="{7C629D1C-8D00-446E-9680-D6B20322214E}" type="slidenum">
              <a:rPr lang="en-US" smtClean="0"/>
              <a:t>24</a:t>
            </a:fld>
            <a:endParaRPr lang="en-US"/>
          </a:p>
        </p:txBody>
      </p:sp>
    </p:spTree>
    <p:extLst>
      <p:ext uri="{BB962C8B-B14F-4D97-AF65-F5344CB8AC3E}">
        <p14:creationId xmlns:p14="http://schemas.microsoft.com/office/powerpoint/2010/main" val="986165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F8857-7711-12B5-6AC1-0F1D1EDBB7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1F9A85F-FA55-240E-447A-9937AB71E1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7F6C176-6EA2-62EB-DCE0-7D1D6C565E91}"/>
              </a:ext>
            </a:extLst>
          </p:cNvPr>
          <p:cNvSpPr>
            <a:spLocks noGrp="1"/>
          </p:cNvSpPr>
          <p:nvPr>
            <p:ph type="dt" sz="half" idx="10"/>
          </p:nvPr>
        </p:nvSpPr>
        <p:spPr/>
        <p:txBody>
          <a:bodyPr/>
          <a:lstStyle/>
          <a:p>
            <a:fld id="{2035E5D2-354B-45C8-93D7-869E02E2AEEB}" type="datetimeFigureOut">
              <a:rPr lang="en-US" smtClean="0"/>
              <a:t>7/25/2026</a:t>
            </a:fld>
            <a:endParaRPr lang="en-US"/>
          </a:p>
        </p:txBody>
      </p:sp>
      <p:sp>
        <p:nvSpPr>
          <p:cNvPr id="5" name="Footer Placeholder 4">
            <a:extLst>
              <a:ext uri="{FF2B5EF4-FFF2-40B4-BE49-F238E27FC236}">
                <a16:creationId xmlns:a16="http://schemas.microsoft.com/office/drawing/2014/main" id="{56B58D6E-EEE3-76A5-465A-88EDD4B196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FE430D-8A25-8C2F-4273-C976F7209FB1}"/>
              </a:ext>
            </a:extLst>
          </p:cNvPr>
          <p:cNvSpPr>
            <a:spLocks noGrp="1"/>
          </p:cNvSpPr>
          <p:nvPr>
            <p:ph type="sldNum" sz="quarter" idx="12"/>
          </p:nvPr>
        </p:nvSpPr>
        <p:spPr/>
        <p:txBody>
          <a:bodyPr/>
          <a:lstStyle/>
          <a:p>
            <a:fld id="{1A738114-8C0E-49A4-8D4B-4EB20101101F}" type="slidenum">
              <a:rPr lang="en-US" smtClean="0"/>
              <a:t>‹#›</a:t>
            </a:fld>
            <a:endParaRPr lang="en-US"/>
          </a:p>
        </p:txBody>
      </p:sp>
    </p:spTree>
    <p:extLst>
      <p:ext uri="{BB962C8B-B14F-4D97-AF65-F5344CB8AC3E}">
        <p14:creationId xmlns:p14="http://schemas.microsoft.com/office/powerpoint/2010/main" val="7013600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25D4D-EB28-762D-D2DB-95BE10B3820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F0A478F-925F-DD01-EF96-DFA85DE41A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E64D3A-C789-9DF7-E1C9-F4F80F65408C}"/>
              </a:ext>
            </a:extLst>
          </p:cNvPr>
          <p:cNvSpPr>
            <a:spLocks noGrp="1"/>
          </p:cNvSpPr>
          <p:nvPr>
            <p:ph type="dt" sz="half" idx="10"/>
          </p:nvPr>
        </p:nvSpPr>
        <p:spPr/>
        <p:txBody>
          <a:bodyPr/>
          <a:lstStyle/>
          <a:p>
            <a:fld id="{2035E5D2-354B-45C8-93D7-869E02E2AEEB}" type="datetimeFigureOut">
              <a:rPr lang="en-US" smtClean="0"/>
              <a:t>7/25/2026</a:t>
            </a:fld>
            <a:endParaRPr lang="en-US"/>
          </a:p>
        </p:txBody>
      </p:sp>
      <p:sp>
        <p:nvSpPr>
          <p:cNvPr id="5" name="Footer Placeholder 4">
            <a:extLst>
              <a:ext uri="{FF2B5EF4-FFF2-40B4-BE49-F238E27FC236}">
                <a16:creationId xmlns:a16="http://schemas.microsoft.com/office/drawing/2014/main" id="{B8ADAD04-C9BA-F5E0-426C-D6BA46AEB9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C9176D-A008-AFEB-6CF3-49CA5A53A430}"/>
              </a:ext>
            </a:extLst>
          </p:cNvPr>
          <p:cNvSpPr>
            <a:spLocks noGrp="1"/>
          </p:cNvSpPr>
          <p:nvPr>
            <p:ph type="sldNum" sz="quarter" idx="12"/>
          </p:nvPr>
        </p:nvSpPr>
        <p:spPr/>
        <p:txBody>
          <a:bodyPr/>
          <a:lstStyle/>
          <a:p>
            <a:fld id="{1A738114-8C0E-49A4-8D4B-4EB20101101F}" type="slidenum">
              <a:rPr lang="en-US" smtClean="0"/>
              <a:t>‹#›</a:t>
            </a:fld>
            <a:endParaRPr lang="en-US"/>
          </a:p>
        </p:txBody>
      </p:sp>
    </p:spTree>
    <p:extLst>
      <p:ext uri="{BB962C8B-B14F-4D97-AF65-F5344CB8AC3E}">
        <p14:creationId xmlns:p14="http://schemas.microsoft.com/office/powerpoint/2010/main" val="19964826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C84C5A0-0A50-0C6B-8AAC-7650749091C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2710867-644B-8A00-B4D0-B51CE1E7DEB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5FDCB2-F4CD-8CBE-EF4E-11B3F26842A5}"/>
              </a:ext>
            </a:extLst>
          </p:cNvPr>
          <p:cNvSpPr>
            <a:spLocks noGrp="1"/>
          </p:cNvSpPr>
          <p:nvPr>
            <p:ph type="dt" sz="half" idx="10"/>
          </p:nvPr>
        </p:nvSpPr>
        <p:spPr/>
        <p:txBody>
          <a:bodyPr/>
          <a:lstStyle/>
          <a:p>
            <a:fld id="{2035E5D2-354B-45C8-93D7-869E02E2AEEB}" type="datetimeFigureOut">
              <a:rPr lang="en-US" smtClean="0"/>
              <a:t>7/25/2026</a:t>
            </a:fld>
            <a:endParaRPr lang="en-US"/>
          </a:p>
        </p:txBody>
      </p:sp>
      <p:sp>
        <p:nvSpPr>
          <p:cNvPr id="5" name="Footer Placeholder 4">
            <a:extLst>
              <a:ext uri="{FF2B5EF4-FFF2-40B4-BE49-F238E27FC236}">
                <a16:creationId xmlns:a16="http://schemas.microsoft.com/office/drawing/2014/main" id="{084AD24E-2FAC-76E0-4CA2-2B4FBD4A5B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E06F19-E375-57AD-B7AD-A3DDAC0C4B3F}"/>
              </a:ext>
            </a:extLst>
          </p:cNvPr>
          <p:cNvSpPr>
            <a:spLocks noGrp="1"/>
          </p:cNvSpPr>
          <p:nvPr>
            <p:ph type="sldNum" sz="quarter" idx="12"/>
          </p:nvPr>
        </p:nvSpPr>
        <p:spPr/>
        <p:txBody>
          <a:bodyPr/>
          <a:lstStyle/>
          <a:p>
            <a:fld id="{1A738114-8C0E-49A4-8D4B-4EB20101101F}" type="slidenum">
              <a:rPr lang="en-US" smtClean="0"/>
              <a:t>‹#›</a:t>
            </a:fld>
            <a:endParaRPr lang="en-US"/>
          </a:p>
        </p:txBody>
      </p:sp>
    </p:spTree>
    <p:extLst>
      <p:ext uri="{BB962C8B-B14F-4D97-AF65-F5344CB8AC3E}">
        <p14:creationId xmlns:p14="http://schemas.microsoft.com/office/powerpoint/2010/main" val="956068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B220F-9E52-8F27-51AD-DD94786EDC1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8D9264E-B48C-6EB4-09D2-17EAC1D67EC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93C064-3FAD-E49D-061C-4FAC14311354}"/>
              </a:ext>
            </a:extLst>
          </p:cNvPr>
          <p:cNvSpPr>
            <a:spLocks noGrp="1"/>
          </p:cNvSpPr>
          <p:nvPr>
            <p:ph type="dt" sz="half" idx="10"/>
          </p:nvPr>
        </p:nvSpPr>
        <p:spPr/>
        <p:txBody>
          <a:bodyPr/>
          <a:lstStyle/>
          <a:p>
            <a:fld id="{2035E5D2-354B-45C8-93D7-869E02E2AEEB}" type="datetimeFigureOut">
              <a:rPr lang="en-US" smtClean="0"/>
              <a:t>7/25/2026</a:t>
            </a:fld>
            <a:endParaRPr lang="en-US"/>
          </a:p>
        </p:txBody>
      </p:sp>
      <p:sp>
        <p:nvSpPr>
          <p:cNvPr id="5" name="Footer Placeholder 4">
            <a:extLst>
              <a:ext uri="{FF2B5EF4-FFF2-40B4-BE49-F238E27FC236}">
                <a16:creationId xmlns:a16="http://schemas.microsoft.com/office/drawing/2014/main" id="{7B0E8222-507F-145E-4B6E-5B225B2E24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2524C1-F859-3D23-711C-982E85D332C4}"/>
              </a:ext>
            </a:extLst>
          </p:cNvPr>
          <p:cNvSpPr>
            <a:spLocks noGrp="1"/>
          </p:cNvSpPr>
          <p:nvPr>
            <p:ph type="sldNum" sz="quarter" idx="12"/>
          </p:nvPr>
        </p:nvSpPr>
        <p:spPr/>
        <p:txBody>
          <a:bodyPr/>
          <a:lstStyle/>
          <a:p>
            <a:fld id="{1A738114-8C0E-49A4-8D4B-4EB20101101F}" type="slidenum">
              <a:rPr lang="en-US" smtClean="0"/>
              <a:t>‹#›</a:t>
            </a:fld>
            <a:endParaRPr lang="en-US"/>
          </a:p>
        </p:txBody>
      </p:sp>
    </p:spTree>
    <p:extLst>
      <p:ext uri="{BB962C8B-B14F-4D97-AF65-F5344CB8AC3E}">
        <p14:creationId xmlns:p14="http://schemas.microsoft.com/office/powerpoint/2010/main" val="16081715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84589-A7A8-C6C9-7941-75072C712F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D9749A7-12DB-C35B-2D5D-BDF6F1C5AFB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92ECECE-852A-79D4-663C-34D5A8E51429}"/>
              </a:ext>
            </a:extLst>
          </p:cNvPr>
          <p:cNvSpPr>
            <a:spLocks noGrp="1"/>
          </p:cNvSpPr>
          <p:nvPr>
            <p:ph type="dt" sz="half" idx="10"/>
          </p:nvPr>
        </p:nvSpPr>
        <p:spPr/>
        <p:txBody>
          <a:bodyPr/>
          <a:lstStyle/>
          <a:p>
            <a:fld id="{2035E5D2-354B-45C8-93D7-869E02E2AEEB}" type="datetimeFigureOut">
              <a:rPr lang="en-US" smtClean="0"/>
              <a:t>7/25/2026</a:t>
            </a:fld>
            <a:endParaRPr lang="en-US"/>
          </a:p>
        </p:txBody>
      </p:sp>
      <p:sp>
        <p:nvSpPr>
          <p:cNvPr id="5" name="Footer Placeholder 4">
            <a:extLst>
              <a:ext uri="{FF2B5EF4-FFF2-40B4-BE49-F238E27FC236}">
                <a16:creationId xmlns:a16="http://schemas.microsoft.com/office/drawing/2014/main" id="{A66EE800-EF3E-D5A0-3C54-7DA916C5AB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B381F7-0316-E67E-3E42-F2A180B96BB2}"/>
              </a:ext>
            </a:extLst>
          </p:cNvPr>
          <p:cNvSpPr>
            <a:spLocks noGrp="1"/>
          </p:cNvSpPr>
          <p:nvPr>
            <p:ph type="sldNum" sz="quarter" idx="12"/>
          </p:nvPr>
        </p:nvSpPr>
        <p:spPr/>
        <p:txBody>
          <a:bodyPr/>
          <a:lstStyle/>
          <a:p>
            <a:fld id="{1A738114-8C0E-49A4-8D4B-4EB20101101F}" type="slidenum">
              <a:rPr lang="en-US" smtClean="0"/>
              <a:t>‹#›</a:t>
            </a:fld>
            <a:endParaRPr lang="en-US"/>
          </a:p>
        </p:txBody>
      </p:sp>
    </p:spTree>
    <p:extLst>
      <p:ext uri="{BB962C8B-B14F-4D97-AF65-F5344CB8AC3E}">
        <p14:creationId xmlns:p14="http://schemas.microsoft.com/office/powerpoint/2010/main" val="3519871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3DD23-D9B7-33EB-D90A-567A64CF457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3F79FA-F7EB-4D2D-8FA5-11FC6C552B6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6A9EBA0-27E1-688D-B540-7FB0EE3535C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42BB611-6642-8386-ACA1-F5D377FF42E4}"/>
              </a:ext>
            </a:extLst>
          </p:cNvPr>
          <p:cNvSpPr>
            <a:spLocks noGrp="1"/>
          </p:cNvSpPr>
          <p:nvPr>
            <p:ph type="dt" sz="half" idx="10"/>
          </p:nvPr>
        </p:nvSpPr>
        <p:spPr/>
        <p:txBody>
          <a:bodyPr/>
          <a:lstStyle/>
          <a:p>
            <a:fld id="{2035E5D2-354B-45C8-93D7-869E02E2AEEB}" type="datetimeFigureOut">
              <a:rPr lang="en-US" smtClean="0"/>
              <a:t>7/25/2026</a:t>
            </a:fld>
            <a:endParaRPr lang="en-US"/>
          </a:p>
        </p:txBody>
      </p:sp>
      <p:sp>
        <p:nvSpPr>
          <p:cNvPr id="6" name="Footer Placeholder 5">
            <a:extLst>
              <a:ext uri="{FF2B5EF4-FFF2-40B4-BE49-F238E27FC236}">
                <a16:creationId xmlns:a16="http://schemas.microsoft.com/office/drawing/2014/main" id="{17C8D20D-4638-FF08-4DF1-E289716847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0768CC-B402-1C57-A0B1-F3219A25B4A6}"/>
              </a:ext>
            </a:extLst>
          </p:cNvPr>
          <p:cNvSpPr>
            <a:spLocks noGrp="1"/>
          </p:cNvSpPr>
          <p:nvPr>
            <p:ph type="sldNum" sz="quarter" idx="12"/>
          </p:nvPr>
        </p:nvSpPr>
        <p:spPr/>
        <p:txBody>
          <a:bodyPr/>
          <a:lstStyle/>
          <a:p>
            <a:fld id="{1A738114-8C0E-49A4-8D4B-4EB20101101F}" type="slidenum">
              <a:rPr lang="en-US" smtClean="0"/>
              <a:t>‹#›</a:t>
            </a:fld>
            <a:endParaRPr lang="en-US"/>
          </a:p>
        </p:txBody>
      </p:sp>
    </p:spTree>
    <p:extLst>
      <p:ext uri="{BB962C8B-B14F-4D97-AF65-F5344CB8AC3E}">
        <p14:creationId xmlns:p14="http://schemas.microsoft.com/office/powerpoint/2010/main" val="746259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4BE0E-3DD6-EF82-CE59-87193DC4969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82BC06D-68BD-87D3-F1A3-FADD62DC375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9FE78C2-BAB8-684B-69A7-08E1B20C3C9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9FD7E32-2C44-50F7-5AC7-434F5C5FB42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55810A9-7414-2979-A555-B1BFD1C373A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6B26D9F-AF5D-9EAC-5418-FB6F76F7544C}"/>
              </a:ext>
            </a:extLst>
          </p:cNvPr>
          <p:cNvSpPr>
            <a:spLocks noGrp="1"/>
          </p:cNvSpPr>
          <p:nvPr>
            <p:ph type="dt" sz="half" idx="10"/>
          </p:nvPr>
        </p:nvSpPr>
        <p:spPr/>
        <p:txBody>
          <a:bodyPr/>
          <a:lstStyle/>
          <a:p>
            <a:fld id="{2035E5D2-354B-45C8-93D7-869E02E2AEEB}" type="datetimeFigureOut">
              <a:rPr lang="en-US" smtClean="0"/>
              <a:t>7/25/2026</a:t>
            </a:fld>
            <a:endParaRPr lang="en-US"/>
          </a:p>
        </p:txBody>
      </p:sp>
      <p:sp>
        <p:nvSpPr>
          <p:cNvPr id="8" name="Footer Placeholder 7">
            <a:extLst>
              <a:ext uri="{FF2B5EF4-FFF2-40B4-BE49-F238E27FC236}">
                <a16:creationId xmlns:a16="http://schemas.microsoft.com/office/drawing/2014/main" id="{699908A4-E55C-4AE2-20EA-E9EE6B05D70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2BE0886-9331-BB92-8E5D-9341256E200F}"/>
              </a:ext>
            </a:extLst>
          </p:cNvPr>
          <p:cNvSpPr>
            <a:spLocks noGrp="1"/>
          </p:cNvSpPr>
          <p:nvPr>
            <p:ph type="sldNum" sz="quarter" idx="12"/>
          </p:nvPr>
        </p:nvSpPr>
        <p:spPr/>
        <p:txBody>
          <a:bodyPr/>
          <a:lstStyle/>
          <a:p>
            <a:fld id="{1A738114-8C0E-49A4-8D4B-4EB20101101F}" type="slidenum">
              <a:rPr lang="en-US" smtClean="0"/>
              <a:t>‹#›</a:t>
            </a:fld>
            <a:endParaRPr lang="en-US"/>
          </a:p>
        </p:txBody>
      </p:sp>
    </p:spTree>
    <p:extLst>
      <p:ext uri="{BB962C8B-B14F-4D97-AF65-F5344CB8AC3E}">
        <p14:creationId xmlns:p14="http://schemas.microsoft.com/office/powerpoint/2010/main" val="111306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A5401-E8FE-7B0D-F0AE-5FA0B180142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B23FF17-16E3-E89D-6F5E-8DAEF664EBA0}"/>
              </a:ext>
            </a:extLst>
          </p:cNvPr>
          <p:cNvSpPr>
            <a:spLocks noGrp="1"/>
          </p:cNvSpPr>
          <p:nvPr>
            <p:ph type="dt" sz="half" idx="10"/>
          </p:nvPr>
        </p:nvSpPr>
        <p:spPr/>
        <p:txBody>
          <a:bodyPr/>
          <a:lstStyle/>
          <a:p>
            <a:fld id="{2035E5D2-354B-45C8-93D7-869E02E2AEEB}" type="datetimeFigureOut">
              <a:rPr lang="en-US" smtClean="0"/>
              <a:t>7/25/2026</a:t>
            </a:fld>
            <a:endParaRPr lang="en-US"/>
          </a:p>
        </p:txBody>
      </p:sp>
      <p:sp>
        <p:nvSpPr>
          <p:cNvPr id="4" name="Footer Placeholder 3">
            <a:extLst>
              <a:ext uri="{FF2B5EF4-FFF2-40B4-BE49-F238E27FC236}">
                <a16:creationId xmlns:a16="http://schemas.microsoft.com/office/drawing/2014/main" id="{1AEB21C2-D85F-E4F3-2922-2ABD20FD614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8CA19B3-E4A7-75F7-F305-D621C784D04A}"/>
              </a:ext>
            </a:extLst>
          </p:cNvPr>
          <p:cNvSpPr>
            <a:spLocks noGrp="1"/>
          </p:cNvSpPr>
          <p:nvPr>
            <p:ph type="sldNum" sz="quarter" idx="12"/>
          </p:nvPr>
        </p:nvSpPr>
        <p:spPr/>
        <p:txBody>
          <a:bodyPr/>
          <a:lstStyle/>
          <a:p>
            <a:fld id="{1A738114-8C0E-49A4-8D4B-4EB20101101F}" type="slidenum">
              <a:rPr lang="en-US" smtClean="0"/>
              <a:t>‹#›</a:t>
            </a:fld>
            <a:endParaRPr lang="en-US"/>
          </a:p>
        </p:txBody>
      </p:sp>
    </p:spTree>
    <p:extLst>
      <p:ext uri="{BB962C8B-B14F-4D97-AF65-F5344CB8AC3E}">
        <p14:creationId xmlns:p14="http://schemas.microsoft.com/office/powerpoint/2010/main" val="369960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502EF88-2532-1F24-FF2F-7B923AAD3474}"/>
              </a:ext>
            </a:extLst>
          </p:cNvPr>
          <p:cNvSpPr>
            <a:spLocks noGrp="1"/>
          </p:cNvSpPr>
          <p:nvPr>
            <p:ph type="dt" sz="half" idx="10"/>
          </p:nvPr>
        </p:nvSpPr>
        <p:spPr/>
        <p:txBody>
          <a:bodyPr/>
          <a:lstStyle/>
          <a:p>
            <a:fld id="{2035E5D2-354B-45C8-93D7-869E02E2AEEB}" type="datetimeFigureOut">
              <a:rPr lang="en-US" smtClean="0"/>
              <a:t>7/25/2026</a:t>
            </a:fld>
            <a:endParaRPr lang="en-US"/>
          </a:p>
        </p:txBody>
      </p:sp>
      <p:sp>
        <p:nvSpPr>
          <p:cNvPr id="3" name="Footer Placeholder 2">
            <a:extLst>
              <a:ext uri="{FF2B5EF4-FFF2-40B4-BE49-F238E27FC236}">
                <a16:creationId xmlns:a16="http://schemas.microsoft.com/office/drawing/2014/main" id="{2FD98EE0-3450-AE20-5835-40FB02899E0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3CAB8DD-ACBA-1663-1AF2-2BA57561911F}"/>
              </a:ext>
            </a:extLst>
          </p:cNvPr>
          <p:cNvSpPr>
            <a:spLocks noGrp="1"/>
          </p:cNvSpPr>
          <p:nvPr>
            <p:ph type="sldNum" sz="quarter" idx="12"/>
          </p:nvPr>
        </p:nvSpPr>
        <p:spPr/>
        <p:txBody>
          <a:bodyPr/>
          <a:lstStyle/>
          <a:p>
            <a:fld id="{1A738114-8C0E-49A4-8D4B-4EB20101101F}" type="slidenum">
              <a:rPr lang="en-US" smtClean="0"/>
              <a:t>‹#›</a:t>
            </a:fld>
            <a:endParaRPr lang="en-US"/>
          </a:p>
        </p:txBody>
      </p:sp>
    </p:spTree>
    <p:extLst>
      <p:ext uri="{BB962C8B-B14F-4D97-AF65-F5344CB8AC3E}">
        <p14:creationId xmlns:p14="http://schemas.microsoft.com/office/powerpoint/2010/main" val="19932094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AB998-3AB8-A00F-3566-0D4C693857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55588D6-319E-0A37-7BCA-F435C8B0E4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4F4A1B7-22BD-8640-465D-0C20F478E1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5E3539A-8205-4C1E-3C5A-55909B280160}"/>
              </a:ext>
            </a:extLst>
          </p:cNvPr>
          <p:cNvSpPr>
            <a:spLocks noGrp="1"/>
          </p:cNvSpPr>
          <p:nvPr>
            <p:ph type="dt" sz="half" idx="10"/>
          </p:nvPr>
        </p:nvSpPr>
        <p:spPr/>
        <p:txBody>
          <a:bodyPr/>
          <a:lstStyle/>
          <a:p>
            <a:fld id="{2035E5D2-354B-45C8-93D7-869E02E2AEEB}" type="datetimeFigureOut">
              <a:rPr lang="en-US" smtClean="0"/>
              <a:t>7/25/2026</a:t>
            </a:fld>
            <a:endParaRPr lang="en-US"/>
          </a:p>
        </p:txBody>
      </p:sp>
      <p:sp>
        <p:nvSpPr>
          <p:cNvPr id="6" name="Footer Placeholder 5">
            <a:extLst>
              <a:ext uri="{FF2B5EF4-FFF2-40B4-BE49-F238E27FC236}">
                <a16:creationId xmlns:a16="http://schemas.microsoft.com/office/drawing/2014/main" id="{C17230C4-4805-7AC4-7EA9-08BEB6557D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BFB1E7-6C93-51F5-1A88-074BA2229FFB}"/>
              </a:ext>
            </a:extLst>
          </p:cNvPr>
          <p:cNvSpPr>
            <a:spLocks noGrp="1"/>
          </p:cNvSpPr>
          <p:nvPr>
            <p:ph type="sldNum" sz="quarter" idx="12"/>
          </p:nvPr>
        </p:nvSpPr>
        <p:spPr/>
        <p:txBody>
          <a:bodyPr/>
          <a:lstStyle/>
          <a:p>
            <a:fld id="{1A738114-8C0E-49A4-8D4B-4EB20101101F}" type="slidenum">
              <a:rPr lang="en-US" smtClean="0"/>
              <a:t>‹#›</a:t>
            </a:fld>
            <a:endParaRPr lang="en-US"/>
          </a:p>
        </p:txBody>
      </p:sp>
    </p:spTree>
    <p:extLst>
      <p:ext uri="{BB962C8B-B14F-4D97-AF65-F5344CB8AC3E}">
        <p14:creationId xmlns:p14="http://schemas.microsoft.com/office/powerpoint/2010/main" val="4216083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EA93B-64EF-2604-DDE9-7485787A4B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F5A4AAE-8D50-98D7-0315-C27EA3FB2B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BCCE54A-0C12-5B0E-87A5-50F943B990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6EB6F7-2458-FA98-6A6F-227F43EA2BF4}"/>
              </a:ext>
            </a:extLst>
          </p:cNvPr>
          <p:cNvSpPr>
            <a:spLocks noGrp="1"/>
          </p:cNvSpPr>
          <p:nvPr>
            <p:ph type="dt" sz="half" idx="10"/>
          </p:nvPr>
        </p:nvSpPr>
        <p:spPr/>
        <p:txBody>
          <a:bodyPr/>
          <a:lstStyle/>
          <a:p>
            <a:fld id="{2035E5D2-354B-45C8-93D7-869E02E2AEEB}" type="datetimeFigureOut">
              <a:rPr lang="en-US" smtClean="0"/>
              <a:t>7/25/2026</a:t>
            </a:fld>
            <a:endParaRPr lang="en-US"/>
          </a:p>
        </p:txBody>
      </p:sp>
      <p:sp>
        <p:nvSpPr>
          <p:cNvPr id="6" name="Footer Placeholder 5">
            <a:extLst>
              <a:ext uri="{FF2B5EF4-FFF2-40B4-BE49-F238E27FC236}">
                <a16:creationId xmlns:a16="http://schemas.microsoft.com/office/drawing/2014/main" id="{423E5CAF-6F92-64AC-E57B-1812C911AC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B18F40-B104-E70D-312B-44154D1A092D}"/>
              </a:ext>
            </a:extLst>
          </p:cNvPr>
          <p:cNvSpPr>
            <a:spLocks noGrp="1"/>
          </p:cNvSpPr>
          <p:nvPr>
            <p:ph type="sldNum" sz="quarter" idx="12"/>
          </p:nvPr>
        </p:nvSpPr>
        <p:spPr/>
        <p:txBody>
          <a:bodyPr/>
          <a:lstStyle/>
          <a:p>
            <a:fld id="{1A738114-8C0E-49A4-8D4B-4EB20101101F}" type="slidenum">
              <a:rPr lang="en-US" smtClean="0"/>
              <a:t>‹#›</a:t>
            </a:fld>
            <a:endParaRPr lang="en-US"/>
          </a:p>
        </p:txBody>
      </p:sp>
    </p:spTree>
    <p:extLst>
      <p:ext uri="{BB962C8B-B14F-4D97-AF65-F5344CB8AC3E}">
        <p14:creationId xmlns:p14="http://schemas.microsoft.com/office/powerpoint/2010/main" val="3444273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30460E-B25B-B75D-1A51-68B58957A6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9EE56DB-B638-8E51-6F6D-DA9A8250B2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B25EB1-0542-DE25-3242-90B2DAE805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035E5D2-354B-45C8-93D7-869E02E2AEEB}" type="datetimeFigureOut">
              <a:rPr lang="en-US" smtClean="0"/>
              <a:t>7/25/2026</a:t>
            </a:fld>
            <a:endParaRPr lang="en-US"/>
          </a:p>
        </p:txBody>
      </p:sp>
      <p:sp>
        <p:nvSpPr>
          <p:cNvPr id="5" name="Footer Placeholder 4">
            <a:extLst>
              <a:ext uri="{FF2B5EF4-FFF2-40B4-BE49-F238E27FC236}">
                <a16:creationId xmlns:a16="http://schemas.microsoft.com/office/drawing/2014/main" id="{92A159E5-43BB-DA6F-E650-7AAFA2BA927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6370536-CBAD-A843-5895-D033789E650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A738114-8C0E-49A4-8D4B-4EB20101101F}" type="slidenum">
              <a:rPr lang="en-US" smtClean="0"/>
              <a:t>‹#›</a:t>
            </a:fld>
            <a:endParaRPr lang="en-US"/>
          </a:p>
        </p:txBody>
      </p:sp>
    </p:spTree>
    <p:extLst>
      <p:ext uri="{BB962C8B-B14F-4D97-AF65-F5344CB8AC3E}">
        <p14:creationId xmlns:p14="http://schemas.microsoft.com/office/powerpoint/2010/main" val="7963621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ainting of a person walking in a field&#10;&#10;AI-generated content may be incorrect.">
            <a:extLst>
              <a:ext uri="{FF2B5EF4-FFF2-40B4-BE49-F238E27FC236}">
                <a16:creationId xmlns:a16="http://schemas.microsoft.com/office/drawing/2014/main" id="{3A20FF71-56DE-449E-6C3A-8E88F7D0D48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37252" y="821135"/>
            <a:ext cx="6530492" cy="5215729"/>
          </a:xfrm>
          <a:prstGeom prst="rect">
            <a:avLst/>
          </a:prstGeom>
          <a:noFill/>
          <a:ln>
            <a:noFill/>
          </a:ln>
        </p:spPr>
      </p:pic>
      <p:sp>
        <p:nvSpPr>
          <p:cNvPr id="3" name="TextBox 2">
            <a:extLst>
              <a:ext uri="{FF2B5EF4-FFF2-40B4-BE49-F238E27FC236}">
                <a16:creationId xmlns:a16="http://schemas.microsoft.com/office/drawing/2014/main" id="{E8B797EE-3AAA-6739-98C5-FD97C511D9C2}"/>
              </a:ext>
            </a:extLst>
          </p:cNvPr>
          <p:cNvSpPr txBox="1"/>
          <p:nvPr/>
        </p:nvSpPr>
        <p:spPr>
          <a:xfrm>
            <a:off x="198043" y="821135"/>
            <a:ext cx="4599432" cy="1323439"/>
          </a:xfrm>
          <a:prstGeom prst="rect">
            <a:avLst/>
          </a:prstGeom>
          <a:noFill/>
        </p:spPr>
        <p:txBody>
          <a:bodyPr wrap="square" rtlCol="0">
            <a:spAutoFit/>
          </a:bodyPr>
          <a:lstStyle/>
          <a:p>
            <a:pPr algn="ctr"/>
            <a:r>
              <a:rPr lang="en-US" sz="4000" b="1" i="1" dirty="0">
                <a:solidFill>
                  <a:srgbClr val="FFFF00"/>
                </a:solidFill>
                <a:latin typeface="Calibri" panose="020F0502020204030204" pitchFamily="34" charset="0"/>
                <a:ea typeface="Calibri" panose="020F0502020204030204" pitchFamily="34" charset="0"/>
                <a:cs typeface="Calibri" panose="020F0502020204030204" pitchFamily="34" charset="0"/>
              </a:rPr>
              <a:t>Sowing Seeds of Social Beauty</a:t>
            </a:r>
          </a:p>
        </p:txBody>
      </p:sp>
      <p:sp>
        <p:nvSpPr>
          <p:cNvPr id="4" name="TextBox 3">
            <a:extLst>
              <a:ext uri="{FF2B5EF4-FFF2-40B4-BE49-F238E27FC236}">
                <a16:creationId xmlns:a16="http://schemas.microsoft.com/office/drawing/2014/main" id="{4D0E4C49-52CB-CFC1-AE64-40D4AC07F1C7}"/>
              </a:ext>
            </a:extLst>
          </p:cNvPr>
          <p:cNvSpPr txBox="1"/>
          <p:nvPr/>
        </p:nvSpPr>
        <p:spPr>
          <a:xfrm>
            <a:off x="-861937" y="4308080"/>
            <a:ext cx="6719392" cy="1200329"/>
          </a:xfrm>
          <a:prstGeom prst="rect">
            <a:avLst/>
          </a:prstGeom>
          <a:noFill/>
        </p:spPr>
        <p:txBody>
          <a:bodyPr wrap="square" rtlCol="0">
            <a:spAutoFit/>
          </a:bodyPr>
          <a:lstStyle/>
          <a:p>
            <a:pPr algn="ctr"/>
            <a:r>
              <a:rPr lang="en-US" sz="3600" b="1" dirty="0">
                <a:solidFill>
                  <a:srgbClr val="FFFF00"/>
                </a:solidFill>
                <a:latin typeface="Calibri" panose="020F0502020204030204" pitchFamily="34" charset="0"/>
                <a:ea typeface="Calibri" panose="020F0502020204030204" pitchFamily="34" charset="0"/>
                <a:cs typeface="Calibri" panose="020F0502020204030204" pitchFamily="34" charset="0"/>
              </a:rPr>
              <a:t>The Achilles’ Heel</a:t>
            </a:r>
          </a:p>
          <a:p>
            <a:pPr algn="ctr"/>
            <a:r>
              <a:rPr lang="en-US" sz="3600" b="1" dirty="0">
                <a:solidFill>
                  <a:srgbClr val="FFFF00"/>
                </a:solidFill>
                <a:latin typeface="Calibri" panose="020F0502020204030204" pitchFamily="34" charset="0"/>
                <a:ea typeface="Calibri" panose="020F0502020204030204" pitchFamily="34" charset="0"/>
                <a:cs typeface="Calibri" panose="020F0502020204030204" pitchFamily="34" charset="0"/>
              </a:rPr>
              <a:t>Of Capitalism</a:t>
            </a:r>
          </a:p>
        </p:txBody>
      </p:sp>
      <p:sp>
        <p:nvSpPr>
          <p:cNvPr id="6" name="TextBox 5">
            <a:extLst>
              <a:ext uri="{FF2B5EF4-FFF2-40B4-BE49-F238E27FC236}">
                <a16:creationId xmlns:a16="http://schemas.microsoft.com/office/drawing/2014/main" id="{772BA12E-C688-D293-9EC6-610CE336D0AD}"/>
              </a:ext>
            </a:extLst>
          </p:cNvPr>
          <p:cNvSpPr txBox="1"/>
          <p:nvPr/>
        </p:nvSpPr>
        <p:spPr>
          <a:xfrm>
            <a:off x="800098" y="2721114"/>
            <a:ext cx="3657600" cy="707886"/>
          </a:xfrm>
          <a:prstGeom prst="rect">
            <a:avLst/>
          </a:prstGeom>
          <a:noFill/>
        </p:spPr>
        <p:txBody>
          <a:bodyPr wrap="square" rtlCol="0">
            <a:spAutoFit/>
          </a:bodyPr>
          <a:lstStyle/>
          <a:p>
            <a:r>
              <a:rPr lang="en-US" sz="4000" b="1" dirty="0">
                <a:solidFill>
                  <a:schemeClr val="bg1"/>
                </a:solidFill>
                <a:latin typeface="Calibri" panose="020F0502020204030204" pitchFamily="34" charset="0"/>
                <a:ea typeface="Calibri" panose="020F0502020204030204" pitchFamily="34" charset="0"/>
                <a:cs typeface="Calibri" panose="020F0502020204030204" pitchFamily="34" charset="0"/>
              </a:rPr>
              <a:t>Presentation 12:</a:t>
            </a:r>
          </a:p>
        </p:txBody>
      </p:sp>
    </p:spTree>
    <p:extLst>
      <p:ext uri="{BB962C8B-B14F-4D97-AF65-F5344CB8AC3E}">
        <p14:creationId xmlns:p14="http://schemas.microsoft.com/office/powerpoint/2010/main" val="256880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D8EF71D-7050-E72E-53C2-D2A1034F9E6B}"/>
              </a:ext>
            </a:extLst>
          </p:cNvPr>
          <p:cNvSpPr txBox="1"/>
          <p:nvPr/>
        </p:nvSpPr>
        <p:spPr>
          <a:xfrm>
            <a:off x="1514764" y="1788616"/>
            <a:ext cx="8931563" cy="4154984"/>
          </a:xfrm>
          <a:prstGeom prst="rect">
            <a:avLst/>
          </a:prstGeom>
          <a:noFill/>
        </p:spPr>
        <p:txBody>
          <a:bodyPr wrap="square" rtlCol="0">
            <a:spAutoFit/>
          </a:bodyPr>
          <a:lstStyle/>
          <a:p>
            <a:pPr marL="342900" lvl="0" indent="-342900">
              <a:buFont typeface="Arial" panose="020B0604020202020204" pitchFamily="34" charset="0"/>
              <a:buChar char="•"/>
            </a:pP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positive</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comprehensive, more nuanced understanding of </a:t>
            </a:r>
            <a:r>
              <a:rPr lang="en-US" sz="2400" b="1" u="sng" dirty="0">
                <a:solidFill>
                  <a:srgbClr val="00FFFF"/>
                </a:solidFill>
                <a:latin typeface="Calibri" panose="020F0502020204030204" pitchFamily="34" charset="0"/>
                <a:ea typeface="Calibri" panose="020F0502020204030204" pitchFamily="34" charset="0"/>
                <a:cs typeface="Calibri" panose="020F0502020204030204" pitchFamily="34" charset="0"/>
              </a:rPr>
              <a:t>Human Nature</a:t>
            </a:r>
            <a:r>
              <a:rPr lang="en-US" sz="2400" b="1" baseline="30000" dirty="0">
                <a:solidFill>
                  <a:srgbClr val="00FFFF"/>
                </a:solidFill>
                <a:latin typeface="Calibri" panose="020F0502020204030204" pitchFamily="34" charset="0"/>
                <a:ea typeface="Calibri" panose="020F0502020204030204" pitchFamily="34" charset="0"/>
                <a:cs typeface="Calibri" panose="020F0502020204030204" pitchFamily="34" charset="0"/>
              </a:rPr>
              <a:t>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that emphasizes the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spectrum</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of human behavioral capacities that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we all have</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(including capacities for both altruistic behaviors and non-altruistic behaviors) and emphasizes that the social and economic model that a society chooses can either upregulate or downregulate expression of given capacities. </a:t>
            </a:r>
          </a:p>
          <a:p>
            <a:pPr lvl="0"/>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42900" lvl="0" indent="-342900">
              <a:buFont typeface="Arial" panose="020B0604020202020204" pitchFamily="34" charset="0"/>
              <a:buChar char="•"/>
            </a:pP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An understanding that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a:t>
            </a:r>
            <a:r>
              <a:rPr lang="en-US" sz="2400" b="1" u="sng" dirty="0">
                <a:solidFill>
                  <a:srgbClr val="00FFFF"/>
                </a:solidFill>
                <a:latin typeface="Calibri" panose="020F0502020204030204" pitchFamily="34" charset="0"/>
                <a:ea typeface="Calibri" panose="020F0502020204030204" pitchFamily="34" charset="0"/>
                <a:cs typeface="Calibri" panose="020F0502020204030204" pitchFamily="34" charset="0"/>
              </a:rPr>
              <a:t>moral incentive</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is a sufficient motivating factor and that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monetary incentive</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is neither essential nor desirable.</a:t>
            </a:r>
          </a:p>
        </p:txBody>
      </p:sp>
      <p:sp>
        <p:nvSpPr>
          <p:cNvPr id="5" name="TextBox 4">
            <a:extLst>
              <a:ext uri="{FF2B5EF4-FFF2-40B4-BE49-F238E27FC236}">
                <a16:creationId xmlns:a16="http://schemas.microsoft.com/office/drawing/2014/main" id="{71354D95-9237-4166-FF4B-36AFC638400B}"/>
              </a:ext>
            </a:extLst>
          </p:cNvPr>
          <p:cNvSpPr txBox="1"/>
          <p:nvPr/>
        </p:nvSpPr>
        <p:spPr>
          <a:xfrm>
            <a:off x="1163782" y="581891"/>
            <a:ext cx="9938327" cy="523220"/>
          </a:xfrm>
          <a:prstGeom prst="rect">
            <a:avLst/>
          </a:prstGeom>
          <a:noFill/>
        </p:spPr>
        <p:txBody>
          <a:bodyPr wrap="square" rtlCol="0">
            <a:spAutoFit/>
          </a:bodyPr>
          <a:lstStyle/>
          <a:p>
            <a:r>
              <a:rPr lang="en-US" sz="2800" b="1" dirty="0">
                <a:solidFill>
                  <a:srgbClr val="FFFF00"/>
                </a:solidFill>
                <a:latin typeface="Calibri" panose="020F0502020204030204" pitchFamily="34" charset="0"/>
                <a:ea typeface="Calibri" panose="020F0502020204030204" pitchFamily="34" charset="0"/>
                <a:cs typeface="Calibri" panose="020F0502020204030204" pitchFamily="34" charset="0"/>
              </a:rPr>
              <a:t>The Set of Social Understandings Upon Which the CHPEM is Based</a:t>
            </a:r>
          </a:p>
        </p:txBody>
      </p:sp>
    </p:spTree>
    <p:extLst>
      <p:ext uri="{BB962C8B-B14F-4D97-AF65-F5344CB8AC3E}">
        <p14:creationId xmlns:p14="http://schemas.microsoft.com/office/powerpoint/2010/main" val="32085339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A3A867-1F61-3AA9-2E77-525DAAA8E757}"/>
              </a:ext>
            </a:extLst>
          </p:cNvPr>
          <p:cNvSpPr txBox="1"/>
          <p:nvPr/>
        </p:nvSpPr>
        <p:spPr>
          <a:xfrm>
            <a:off x="1459345" y="1722986"/>
            <a:ext cx="9190182" cy="2677656"/>
          </a:xfrm>
          <a:prstGeom prst="rect">
            <a:avLst/>
          </a:prstGeom>
          <a:noFill/>
        </p:spPr>
        <p:txBody>
          <a:bodyPr wrap="square" rtlCol="0">
            <a:spAutoFit/>
          </a:bodyPr>
          <a:lstStyle/>
          <a:p>
            <a:pPr marL="342900" lvl="0" indent="-342900">
              <a:buFont typeface="Arial" panose="020B0604020202020204" pitchFamily="34" charset="0"/>
              <a:buChar char="•"/>
            </a:pP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 positive, accurate understanding of </a:t>
            </a:r>
            <a:r>
              <a:rPr lang="en-US" sz="2400" b="1" u="sng" dirty="0">
                <a:solidFill>
                  <a:srgbClr val="00FFFF"/>
                </a:solidFill>
                <a:latin typeface="Calibri" panose="020F0502020204030204" pitchFamily="34" charset="0"/>
                <a:ea typeface="Calibri" panose="020F0502020204030204" pitchFamily="34" charset="0"/>
                <a:cs typeface="Calibri" panose="020F0502020204030204" pitchFamily="34" charset="0"/>
              </a:rPr>
              <a:t>the true nature and role of “competition</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particularly the understanding that the word “competition” comes from the Latin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com petere</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which means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to seek</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(new heights)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together</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p>
          <a:p>
            <a:pPr lvl="0"/>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42900" lvl="0" indent="-342900">
              <a:buFont typeface="Arial" panose="020B0604020202020204" pitchFamily="34" charset="0"/>
              <a:buChar char="•"/>
            </a:pP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 realization that “monetary incentive” and capitalism’s version of competition are not necessary for </a:t>
            </a:r>
            <a:r>
              <a:rPr lang="en-US" sz="2400" b="1" u="sng" dirty="0">
                <a:solidFill>
                  <a:srgbClr val="00FFFF"/>
                </a:solidFill>
                <a:latin typeface="Calibri" panose="020F0502020204030204" pitchFamily="34" charset="0"/>
                <a:ea typeface="Calibri" panose="020F0502020204030204" pitchFamily="34" charset="0"/>
                <a:cs typeface="Calibri" panose="020F0502020204030204" pitchFamily="34" charset="0"/>
              </a:rPr>
              <a:t>innovation and creativity</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4612922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8880183-1AAC-E3B0-D1A7-7D72FA8FECD4}"/>
              </a:ext>
            </a:extLst>
          </p:cNvPr>
          <p:cNvSpPr txBox="1"/>
          <p:nvPr/>
        </p:nvSpPr>
        <p:spPr>
          <a:xfrm>
            <a:off x="994299" y="985421"/>
            <a:ext cx="10031767" cy="5262979"/>
          </a:xfrm>
          <a:prstGeom prst="rect">
            <a:avLst/>
          </a:prstGeom>
          <a:noFill/>
        </p:spPr>
        <p:txBody>
          <a:bodyPr wrap="square" rtlCol="0">
            <a:spAutoFit/>
          </a:bodyPr>
          <a:lstStyle/>
          <a:p>
            <a:pPr marL="342900" lvl="0" indent="-342900">
              <a:buFont typeface="Arial" panose="020B0604020202020204" pitchFamily="34" charset="0"/>
              <a:buChar char="•"/>
            </a:pP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 realization that private free enterprise and free market activity are not essential for a successful social and economic model.  Instead,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a different kind of freedom might be the most precious freedom of all</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the freedom to enjoy widespread upregulation of the expression of human altruistic behavioral capacities---upregulation in oneself and in society as a whole (which are inter-dependent)</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This “precious freedom” is provided by a public economy, but not by a capitalist economy. </a:t>
            </a:r>
          </a:p>
          <a:p>
            <a:pPr lvl="0"/>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42900" lvl="0" indent="-342900">
              <a:buFont typeface="Arial" panose="020B0604020202020204" pitchFamily="34" charset="0"/>
              <a:buChar char="•"/>
            </a:pP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 realization that it is best to fill positions of leadership in society and the economy with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a:t>
            </a:r>
            <a:r>
              <a:rPr lang="en-US" sz="2400" b="1" u="sng" dirty="0">
                <a:solidFill>
                  <a:srgbClr val="00FFFF"/>
                </a:solidFill>
                <a:latin typeface="Calibri" panose="020F0502020204030204" pitchFamily="34" charset="0"/>
                <a:ea typeface="Calibri" panose="020F0502020204030204" pitchFamily="34" charset="0"/>
                <a:cs typeface="Calibri" panose="020F0502020204030204" pitchFamily="34" charset="0"/>
              </a:rPr>
              <a:t>altruistic natural leaders</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who have demonstrated exemplary altruism, honesty, kindness, and incorruptibility---as opposed to filling positions of leadership with those who will make corporate entities most profitable.</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429253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197C56B-E65E-EEF8-6EF6-35F47CEC624B}"/>
              </a:ext>
            </a:extLst>
          </p:cNvPr>
          <p:cNvSpPr txBox="1"/>
          <p:nvPr/>
        </p:nvSpPr>
        <p:spPr>
          <a:xfrm>
            <a:off x="1855433" y="1429305"/>
            <a:ext cx="7963270" cy="4154984"/>
          </a:xfrm>
          <a:prstGeom prst="rect">
            <a:avLst/>
          </a:prstGeom>
          <a:noFill/>
        </p:spPr>
        <p:txBody>
          <a:bodyPr wrap="square" rtlCol="0">
            <a:spAutoFit/>
          </a:bodyPr>
          <a:lstStyle/>
          <a:p>
            <a:pPr marL="342900" lvl="0" indent="-342900">
              <a:buFont typeface="Arial" panose="020B0604020202020204" pitchFamily="34" charset="0"/>
              <a:buChar char="•"/>
            </a:pP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 recognition that it is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unrealistic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to think the “Mean Social Arrangements” that are currently harming Humanity and the Earth can be corrected by continuing the economic model that has spawned and exacerbated these problems in the first place. </a:t>
            </a:r>
          </a:p>
          <a:p>
            <a:pPr marL="342900" lvl="0" indent="-342900">
              <a:buFont typeface="Arial" panose="020B0604020202020204" pitchFamily="34" charset="0"/>
              <a:buChar char="•"/>
            </a:pPr>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42900" lvl="0" indent="-342900">
              <a:buFont typeface="Arial" panose="020B0604020202020204" pitchFamily="34" charset="0"/>
              <a:buChar char="•"/>
            </a:pP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most realistic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way to correct these Mean Social Arrangements is to develop “Kind Social Arrangements” that spawn Social Beauty rather than Social Atrocity and Social Misery. The CHPEM creates and supports kind social arrangements and spawns Social Beauty.</a:t>
            </a:r>
          </a:p>
        </p:txBody>
      </p:sp>
    </p:spTree>
    <p:extLst>
      <p:ext uri="{BB962C8B-B14F-4D97-AF65-F5344CB8AC3E}">
        <p14:creationId xmlns:p14="http://schemas.microsoft.com/office/powerpoint/2010/main" val="26779475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0470A3E-FE35-4EE2-DEA1-F780CCE463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3241" y="1118586"/>
            <a:ext cx="4589273" cy="4219170"/>
          </a:xfrm>
          <a:prstGeom prst="rect">
            <a:avLst/>
          </a:prstGeom>
        </p:spPr>
      </p:pic>
      <p:sp>
        <p:nvSpPr>
          <p:cNvPr id="4" name="TextBox 3">
            <a:extLst>
              <a:ext uri="{FF2B5EF4-FFF2-40B4-BE49-F238E27FC236}">
                <a16:creationId xmlns:a16="http://schemas.microsoft.com/office/drawing/2014/main" id="{262096FA-A3DA-F1D3-1516-C3A8503C5500}"/>
              </a:ext>
            </a:extLst>
          </p:cNvPr>
          <p:cNvSpPr txBox="1"/>
          <p:nvPr/>
        </p:nvSpPr>
        <p:spPr>
          <a:xfrm>
            <a:off x="435006" y="639192"/>
            <a:ext cx="6649375" cy="5632311"/>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Most people (at least in the USA) have accepted the negative and incomplete understanding of </a:t>
            </a:r>
            <a:r>
              <a:rPr lang="en-US" sz="2400" b="1" u="sng" dirty="0">
                <a:solidFill>
                  <a:srgbClr val="00FFFF"/>
                </a:solidFill>
                <a:latin typeface="Calibri" panose="020F0502020204030204" pitchFamily="34" charset="0"/>
                <a:ea typeface="Calibri" panose="020F0502020204030204" pitchFamily="34" charset="0"/>
                <a:cs typeface="Calibri" panose="020F0502020204030204" pitchFamily="34" charset="0"/>
              </a:rPr>
              <a:t>Human Nature</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that has been incessantly taught by the corporate capitalist economic model.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Most people have not been introduced to the positive, more complete and more accurate understanding of Human Nature upon which the CHPEM is based. </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Most people have also accepted the notion that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a:t>
            </a:r>
            <a:r>
              <a:rPr lang="en-US" sz="2400" b="1" u="sng" dirty="0">
                <a:solidFill>
                  <a:srgbClr val="00FFFF"/>
                </a:solidFill>
                <a:latin typeface="Calibri" panose="020F0502020204030204" pitchFamily="34" charset="0"/>
                <a:ea typeface="Calibri" panose="020F0502020204030204" pitchFamily="34" charset="0"/>
                <a:cs typeface="Calibri" panose="020F0502020204030204" pitchFamily="34" charset="0"/>
              </a:rPr>
              <a:t>monetary incentive</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is essential for motivation, excellent performance, and innovation, and have not considered that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a:t>
            </a:r>
            <a:r>
              <a:rPr lang="en-US" sz="2400" b="1" u="sng" dirty="0">
                <a:solidFill>
                  <a:srgbClr val="00FFFF"/>
                </a:solidFill>
                <a:latin typeface="Calibri" panose="020F0502020204030204" pitchFamily="34" charset="0"/>
                <a:ea typeface="Calibri" panose="020F0502020204030204" pitchFamily="34" charset="0"/>
                <a:cs typeface="Calibri" panose="020F0502020204030204" pitchFamily="34" charset="0"/>
              </a:rPr>
              <a:t>moral incentive</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can be an adequate motivating factor.  </a:t>
            </a:r>
          </a:p>
        </p:txBody>
      </p:sp>
    </p:spTree>
    <p:extLst>
      <p:ext uri="{BB962C8B-B14F-4D97-AF65-F5344CB8AC3E}">
        <p14:creationId xmlns:p14="http://schemas.microsoft.com/office/powerpoint/2010/main" val="38919806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C7A6027-30D8-FABE-7EB4-F6FDA8DC61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1863" y="225315"/>
            <a:ext cx="5132291" cy="4053722"/>
          </a:xfrm>
          <a:prstGeom prst="rect">
            <a:avLst/>
          </a:prstGeom>
        </p:spPr>
      </p:pic>
      <p:sp>
        <p:nvSpPr>
          <p:cNvPr id="4" name="TextBox 3">
            <a:extLst>
              <a:ext uri="{FF2B5EF4-FFF2-40B4-BE49-F238E27FC236}">
                <a16:creationId xmlns:a16="http://schemas.microsoft.com/office/drawing/2014/main" id="{B84B7C35-91E7-334F-876F-2212ED35CD8E}"/>
              </a:ext>
            </a:extLst>
          </p:cNvPr>
          <p:cNvSpPr txBox="1"/>
          <p:nvPr/>
        </p:nvSpPr>
        <p:spPr>
          <a:xfrm>
            <a:off x="355107" y="514906"/>
            <a:ext cx="6107837" cy="4154984"/>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Most people have been taught a negative and rather perverted understanding of the nature and role of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a:t>
            </a:r>
            <a:r>
              <a:rPr lang="en-US" sz="2400" b="1" u="sng" dirty="0">
                <a:solidFill>
                  <a:srgbClr val="00FFFF"/>
                </a:solidFill>
                <a:latin typeface="Calibri" panose="020F0502020204030204" pitchFamily="34" charset="0"/>
                <a:ea typeface="Calibri" panose="020F0502020204030204" pitchFamily="34" charset="0"/>
                <a:cs typeface="Calibri" panose="020F0502020204030204" pitchFamily="34" charset="0"/>
              </a:rPr>
              <a:t>competition</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Most have never heard of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a:t>
            </a:r>
            <a:r>
              <a:rPr lang="en-US" sz="2400" b="1" u="sng" dirty="0">
                <a:solidFill>
                  <a:srgbClr val="00FFFF"/>
                </a:solidFill>
                <a:latin typeface="Calibri" panose="020F0502020204030204" pitchFamily="34" charset="0"/>
                <a:ea typeface="Calibri" panose="020F0502020204030204" pitchFamily="34" charset="0"/>
                <a:cs typeface="Calibri" panose="020F0502020204030204" pitchFamily="34" charset="0"/>
              </a:rPr>
              <a:t>altruistic natural leaders</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Most have never considered the existence of, much less the importance of,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a:t>
            </a:r>
            <a:r>
              <a:rPr lang="en-US" sz="2400" b="1" u="sng" dirty="0">
                <a:solidFill>
                  <a:srgbClr val="00FFFF"/>
                </a:solidFill>
                <a:latin typeface="Calibri" panose="020F0502020204030204" pitchFamily="34" charset="0"/>
                <a:ea typeface="Calibri" panose="020F0502020204030204" pitchFamily="34" charset="0"/>
                <a:cs typeface="Calibri" panose="020F0502020204030204" pitchFamily="34" charset="0"/>
              </a:rPr>
              <a:t>a most Precious freedom.</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0F830EED-B1E9-53DD-3B50-BA608DCC5ADF}"/>
              </a:ext>
            </a:extLst>
          </p:cNvPr>
          <p:cNvSpPr txBox="1"/>
          <p:nvPr/>
        </p:nvSpPr>
        <p:spPr>
          <a:xfrm>
            <a:off x="355107" y="4572235"/>
            <a:ext cx="10670959" cy="1569660"/>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Most have never heard of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a:t>
            </a:r>
            <a:r>
              <a:rPr lang="en-US" sz="2400" b="1" u="sng" dirty="0">
                <a:solidFill>
                  <a:srgbClr val="00FFFF"/>
                </a:solidFill>
                <a:latin typeface="Calibri" panose="020F0502020204030204" pitchFamily="34" charset="0"/>
                <a:ea typeface="Calibri" panose="020F0502020204030204" pitchFamily="34" charset="0"/>
                <a:cs typeface="Calibri" panose="020F0502020204030204" pitchFamily="34" charset="0"/>
              </a:rPr>
              <a:t>Social Beauty</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or the concept of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a:t>
            </a:r>
            <a:r>
              <a:rPr lang="en-US" sz="2400" b="1" u="sng" dirty="0">
                <a:solidFill>
                  <a:srgbClr val="00FFFF"/>
                </a:solidFill>
                <a:latin typeface="Calibri" panose="020F0502020204030204" pitchFamily="34" charset="0"/>
                <a:ea typeface="Calibri" panose="020F0502020204030204" pitchFamily="34" charset="0"/>
                <a:cs typeface="Calibri" panose="020F0502020204030204" pitchFamily="34" charset="0"/>
              </a:rPr>
              <a:t>Social Clinic</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Most have rarely, if ever, thought of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a:t>
            </a:r>
            <a:r>
              <a:rPr lang="en-US" sz="2400" b="1" u="sng" dirty="0">
                <a:solidFill>
                  <a:srgbClr val="00FFFF"/>
                </a:solidFill>
                <a:latin typeface="Calibri" panose="020F0502020204030204" pitchFamily="34" charset="0"/>
                <a:ea typeface="Calibri" panose="020F0502020204030204" pitchFamily="34" charset="0"/>
                <a:cs typeface="Calibri" panose="020F0502020204030204" pitchFamily="34" charset="0"/>
              </a:rPr>
              <a:t>vast fields of public activity</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and a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“Public Economy,”</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and when/if they have, it is a thought that, due to their education to date, reflexively strikes fear of totalitarianism and loss of individual liberty. </a:t>
            </a:r>
          </a:p>
        </p:txBody>
      </p:sp>
    </p:spTree>
    <p:extLst>
      <p:ext uri="{BB962C8B-B14F-4D97-AF65-F5344CB8AC3E}">
        <p14:creationId xmlns:p14="http://schemas.microsoft.com/office/powerpoint/2010/main" val="10090228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427D1E-BA39-CD8D-0683-27204244D0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48533" y="355790"/>
            <a:ext cx="6777870" cy="4154984"/>
          </a:xfrm>
          <a:prstGeom prst="rect">
            <a:avLst/>
          </a:prstGeom>
        </p:spPr>
      </p:pic>
      <p:sp>
        <p:nvSpPr>
          <p:cNvPr id="4" name="TextBox 3">
            <a:extLst>
              <a:ext uri="{FF2B5EF4-FFF2-40B4-BE49-F238E27FC236}">
                <a16:creationId xmlns:a16="http://schemas.microsoft.com/office/drawing/2014/main" id="{24AAEB4C-BEE7-4E5B-F993-7A7F171D8BD9}"/>
              </a:ext>
            </a:extLst>
          </p:cNvPr>
          <p:cNvSpPr txBox="1"/>
          <p:nvPr/>
        </p:nvSpPr>
        <p:spPr>
          <a:xfrm>
            <a:off x="265598" y="523783"/>
            <a:ext cx="4814893" cy="4154984"/>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Most have been taught that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capitalism</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despite its flaws, is the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best</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most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realistic</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and most successful economic model ever implemented, and that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alternative models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particularly public economy models, are inferior,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always lead to disastrous results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should be feared, and should not be considered.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970DA905-F27F-3933-E5E7-CE1F73EE3AE3}"/>
              </a:ext>
            </a:extLst>
          </p:cNvPr>
          <p:cNvSpPr txBox="1"/>
          <p:nvPr/>
        </p:nvSpPr>
        <p:spPr>
          <a:xfrm>
            <a:off x="781235" y="4764557"/>
            <a:ext cx="10342485" cy="1569660"/>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Most people have not worked extensively in an altruistic children’s hospital, or a similarly altruistic setting---which means they might have little personal experience with collaborative, altruistic, non-profiteering efforts that practice the foundational set of social understandings upon which the CHPEM is based.</a:t>
            </a:r>
          </a:p>
        </p:txBody>
      </p:sp>
    </p:spTree>
    <p:extLst>
      <p:ext uri="{BB962C8B-B14F-4D97-AF65-F5344CB8AC3E}">
        <p14:creationId xmlns:p14="http://schemas.microsoft.com/office/powerpoint/2010/main" val="12443432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F5D52C7-6146-046E-E0FF-9ECA7666D1D9}"/>
              </a:ext>
            </a:extLst>
          </p:cNvPr>
          <p:cNvSpPr txBox="1"/>
          <p:nvPr/>
        </p:nvSpPr>
        <p:spPr>
          <a:xfrm>
            <a:off x="1260909" y="612844"/>
            <a:ext cx="9942897" cy="5632311"/>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In short,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pro-capitalist teachings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(which amount to propaganda)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have been extraordinarily powerful and effective</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That propaganda has convinced people that no alternative economic models need to be considered.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Worse, the message has been that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alternative economic models are dangerous to even think about</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This pro-capitalist propaganda has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immunized people against consideration of any alternative models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That has made it difficult for people to understand “Social Beauty,” the CHPEM, and application of a CHPEM-inspired/Hugo-inspired Public Economy Model to the general economy.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Pro-capitalist propaganda has been so powerful that most people are hesitant to even read about these alternative ideas.  Unfortunately,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this pro-capitalist propaganda has not been adequately or effectively </a:t>
            </a:r>
            <a:r>
              <a:rPr lang="en-US" sz="2400" b="1" u="sng" dirty="0">
                <a:solidFill>
                  <a:srgbClr val="00FFFF"/>
                </a:solidFill>
                <a:latin typeface="Calibri" panose="020F0502020204030204" pitchFamily="34" charset="0"/>
                <a:ea typeface="Calibri" panose="020F0502020204030204" pitchFamily="34" charset="0"/>
                <a:cs typeface="Calibri" panose="020F0502020204030204" pitchFamily="34" charset="0"/>
              </a:rPr>
              <a:t>challenged</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429369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3C47A5-8E66-44C1-AD1F-4630AA6C6FCC}"/>
              </a:ext>
            </a:extLst>
          </p:cNvPr>
          <p:cNvSpPr txBox="1"/>
          <p:nvPr/>
        </p:nvSpPr>
        <p:spPr>
          <a:xfrm>
            <a:off x="1801368" y="576072"/>
            <a:ext cx="8211312" cy="5262979"/>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What has been least recognized is that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the foundational set of social (mis)understandings upon which corporate capitalism is based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(those listed earlier), </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which have given capitalism its great power and control over Humanity</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is also its </a:t>
            </a:r>
            <a:r>
              <a:rPr lang="en-US" sz="2400" b="1" u="sng" dirty="0">
                <a:solidFill>
                  <a:srgbClr val="00FFFF"/>
                </a:solidFill>
                <a:latin typeface="Calibri" panose="020F0502020204030204" pitchFamily="34" charset="0"/>
                <a:ea typeface="Calibri" panose="020F0502020204030204" pitchFamily="34" charset="0"/>
                <a:cs typeface="Calibri" panose="020F0502020204030204" pitchFamily="34" charset="0"/>
              </a:rPr>
              <a:t>Achilles’ heel</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(i.e., where it is most vulnerable),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and the most effective way to hold corporate capitalism to account and reverse its harmful effects on society is to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expose the inaccuracies and flaws of its foundational (mis)understandings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and explain how the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foundational pillars of the CHPEM represent a more accurate and helpful understanding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of Human Nature and how to organize and conduct a society.</a:t>
            </a:r>
          </a:p>
        </p:txBody>
      </p:sp>
    </p:spTree>
    <p:extLst>
      <p:ext uri="{BB962C8B-B14F-4D97-AF65-F5344CB8AC3E}">
        <p14:creationId xmlns:p14="http://schemas.microsoft.com/office/powerpoint/2010/main" val="646874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F1B796-F256-5621-EF1C-9F02A3DB9245}"/>
              </a:ext>
            </a:extLst>
          </p:cNvPr>
          <p:cNvSpPr txBox="1"/>
          <p:nvPr/>
        </p:nvSpPr>
        <p:spPr>
          <a:xfrm>
            <a:off x="786384" y="243512"/>
            <a:ext cx="6071616" cy="6370975"/>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In other words, we should expose how proponents of corporate capitalism have been (wittingly or unwittingly) </a:t>
            </a:r>
            <a:r>
              <a:rPr lang="en-US" sz="2400" b="1" u="sng" dirty="0">
                <a:solidFill>
                  <a:srgbClr val="FFFF00"/>
                </a:solidFill>
                <a:latin typeface="Calibri" panose="020F0502020204030204" pitchFamily="34" charset="0"/>
                <a:ea typeface="Calibri" panose="020F0502020204030204" pitchFamily="34" charset="0"/>
                <a:cs typeface="Calibri" panose="020F0502020204030204" pitchFamily="34" charset="0"/>
              </a:rPr>
              <a:t>gaslighting</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 public with its (capitalism’s) set of social understandings.</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It cannot be emphasized enough how extremely powerful, effective, controlling, and abusive the pro-capitalist,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anti-public</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anti-Humanity</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propaganda has been.</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It is not enough to just treat the symptoms of corporate capitalism.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The roots of corporate capitalism’s power and control over Humanity (</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its foundational set of social misunderstandings</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 must be effectively challenged.</a:t>
            </a:r>
          </a:p>
        </p:txBody>
      </p:sp>
      <p:pic>
        <p:nvPicPr>
          <p:cNvPr id="4" name="Picture 3">
            <a:extLst>
              <a:ext uri="{FF2B5EF4-FFF2-40B4-BE49-F238E27FC236}">
                <a16:creationId xmlns:a16="http://schemas.microsoft.com/office/drawing/2014/main" id="{362BA175-021A-EFBD-927F-FFB649AE79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52360" y="141721"/>
            <a:ext cx="4306824" cy="6546758"/>
          </a:xfrm>
          <a:prstGeom prst="rect">
            <a:avLst/>
          </a:prstGeom>
        </p:spPr>
      </p:pic>
    </p:spTree>
    <p:extLst>
      <p:ext uri="{BB962C8B-B14F-4D97-AF65-F5344CB8AC3E}">
        <p14:creationId xmlns:p14="http://schemas.microsoft.com/office/powerpoint/2010/main" val="2405479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D1F115-6BF8-D7E9-BEB0-3A6F0FCF5A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0663" y="247037"/>
            <a:ext cx="6104174" cy="6363926"/>
          </a:xfrm>
          <a:prstGeom prst="rect">
            <a:avLst/>
          </a:prstGeom>
        </p:spPr>
      </p:pic>
      <p:sp>
        <p:nvSpPr>
          <p:cNvPr id="4" name="TextBox 3">
            <a:extLst>
              <a:ext uri="{FF2B5EF4-FFF2-40B4-BE49-F238E27FC236}">
                <a16:creationId xmlns:a16="http://schemas.microsoft.com/office/drawing/2014/main" id="{EE41ACD0-9492-D858-713B-5A8E4C8BB7B7}"/>
              </a:ext>
            </a:extLst>
          </p:cNvPr>
          <p:cNvSpPr txBox="1"/>
          <p:nvPr/>
        </p:nvSpPr>
        <p:spPr>
          <a:xfrm>
            <a:off x="6313586" y="308608"/>
            <a:ext cx="4858328" cy="584775"/>
          </a:xfrm>
          <a:prstGeom prst="rect">
            <a:avLst/>
          </a:prstGeom>
          <a:noFill/>
        </p:spPr>
        <p:txBody>
          <a:bodyPr wrap="square" rtlCol="0">
            <a:spAutoFit/>
          </a:bodyPr>
          <a:lstStyle/>
          <a:p>
            <a:pPr algn="ctr"/>
            <a:r>
              <a:rPr lang="en-US" sz="3200" b="1" dirty="0">
                <a:solidFill>
                  <a:srgbClr val="FFFF00"/>
                </a:solidFill>
                <a:latin typeface="Calibri" panose="020F0502020204030204" pitchFamily="34" charset="0"/>
                <a:ea typeface="Calibri" panose="020F0502020204030204" pitchFamily="34" charset="0"/>
                <a:cs typeface="Calibri" panose="020F0502020204030204" pitchFamily="34" charset="0"/>
              </a:rPr>
              <a:t>Achille’s Heel</a:t>
            </a:r>
          </a:p>
        </p:txBody>
      </p:sp>
      <p:sp>
        <p:nvSpPr>
          <p:cNvPr id="5" name="TextBox 4">
            <a:extLst>
              <a:ext uri="{FF2B5EF4-FFF2-40B4-BE49-F238E27FC236}">
                <a16:creationId xmlns:a16="http://schemas.microsoft.com/office/drawing/2014/main" id="{77ACE924-FEFB-45E2-9D57-F6EC6944BFE6}"/>
              </a:ext>
            </a:extLst>
          </p:cNvPr>
          <p:cNvSpPr txBox="1"/>
          <p:nvPr/>
        </p:nvSpPr>
        <p:spPr>
          <a:xfrm>
            <a:off x="180108" y="255734"/>
            <a:ext cx="4673600" cy="1200329"/>
          </a:xfrm>
          <a:prstGeom prst="rect">
            <a:avLst/>
          </a:prstGeom>
          <a:noFill/>
        </p:spPr>
        <p:txBody>
          <a:bodyPr wrap="square" rtlCol="0">
            <a:spAutoFit/>
          </a:bodyPr>
          <a:lstStyle/>
          <a:p>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Meaning: </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 person’s (or an institution’s  or belief system’s) weak spot.  </a:t>
            </a:r>
          </a:p>
        </p:txBody>
      </p:sp>
      <p:sp>
        <p:nvSpPr>
          <p:cNvPr id="6" name="TextBox 5">
            <a:extLst>
              <a:ext uri="{FF2B5EF4-FFF2-40B4-BE49-F238E27FC236}">
                <a16:creationId xmlns:a16="http://schemas.microsoft.com/office/drawing/2014/main" id="{6F166DCC-C782-17EE-FC89-6929EE7767AC}"/>
              </a:ext>
            </a:extLst>
          </p:cNvPr>
          <p:cNvSpPr txBox="1"/>
          <p:nvPr/>
        </p:nvSpPr>
        <p:spPr>
          <a:xfrm>
            <a:off x="180108" y="1708619"/>
            <a:ext cx="5107710" cy="4893647"/>
          </a:xfrm>
          <a:prstGeom prst="rect">
            <a:avLst/>
          </a:prstGeom>
          <a:noFill/>
        </p:spPr>
        <p:txBody>
          <a:bodyPr wrap="square" rtlCol="0">
            <a:spAutoFit/>
          </a:bodyPr>
          <a:lstStyle/>
          <a:p>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Greek Myth:</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Achilles was a Greek hero whose mother Thetis was a sea goddess.  When Achilles was born, Thetis received a prophecy (a prediction) that he was destined to die young.  To protect him, she dipped him, when he was a baby, into the River Styx, because waters from this river were thought to make humans invincible. </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However, she </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held him by the heel</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thus leaving a vulnerable area.</a:t>
            </a:r>
          </a:p>
        </p:txBody>
      </p:sp>
    </p:spTree>
    <p:extLst>
      <p:ext uri="{BB962C8B-B14F-4D97-AF65-F5344CB8AC3E}">
        <p14:creationId xmlns:p14="http://schemas.microsoft.com/office/powerpoint/2010/main" val="34596482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91AE32A-4A88-8827-AD6A-003DBA02EBDD}"/>
              </a:ext>
            </a:extLst>
          </p:cNvPr>
          <p:cNvSpPr txBox="1"/>
          <p:nvPr/>
        </p:nvSpPr>
        <p:spPr>
          <a:xfrm>
            <a:off x="1935480" y="557784"/>
            <a:ext cx="8321040" cy="5632311"/>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Corporate capitalism is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not threatened by mere symptomatic treatment</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of the problems it creates.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Symptomatic treatment (e.g., softening or partial correction of its “Mean Social Arrangements”) gives the illusion of a somewhat </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a:t>
            </a:r>
            <a:r>
              <a:rPr lang="en-US" sz="2400" b="1" u="sng" dirty="0">
                <a:solidFill>
                  <a:srgbClr val="FFFF00"/>
                </a:solidFill>
                <a:latin typeface="Calibri" panose="020F0502020204030204" pitchFamily="34" charset="0"/>
                <a:ea typeface="Calibri" panose="020F0502020204030204" pitchFamily="34" charset="0"/>
                <a:cs typeface="Calibri" panose="020F0502020204030204" pitchFamily="34" charset="0"/>
              </a:rPr>
              <a:t>kinder and gentler</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form of capitalism and gives the illusion of progress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but symptomatic treatment does not affect the root cause of capitalism’s power and control or its ability to cleverly adjust in order to continue infecting and dominating.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Lethal viruses and malignancies cleverly adjust in order to continue infecting and dominating.   So, too, does corporate capitalism.</a:t>
            </a:r>
          </a:p>
        </p:txBody>
      </p:sp>
    </p:spTree>
    <p:extLst>
      <p:ext uri="{BB962C8B-B14F-4D97-AF65-F5344CB8AC3E}">
        <p14:creationId xmlns:p14="http://schemas.microsoft.com/office/powerpoint/2010/main" val="7657961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A7E3FC7-7693-DBE0-12D4-C1DC0EDD8F14}"/>
              </a:ext>
            </a:extLst>
          </p:cNvPr>
          <p:cNvSpPr txBox="1"/>
          <p:nvPr/>
        </p:nvSpPr>
        <p:spPr>
          <a:xfrm>
            <a:off x="1453896" y="1197864"/>
            <a:ext cx="9217152" cy="4154984"/>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In fact, symptomatic treatment of capitalism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without accompanying exposure and correction of its foundational set of social misunderstandings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enables capitalism to continue its dominance</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because such treatment gives the false impression that capitalism is okay as long as it is made kinder and gentler via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better regulation and periodic injections of compassion</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That is why capitalism is not threatened by symptomatic treatment. In fact, that </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symptomatic treatment makes capitalism more palatable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and thereby enhances its ability to survive and continue dominating.</a:t>
            </a:r>
          </a:p>
        </p:txBody>
      </p:sp>
    </p:spTree>
    <p:extLst>
      <p:ext uri="{BB962C8B-B14F-4D97-AF65-F5344CB8AC3E}">
        <p14:creationId xmlns:p14="http://schemas.microsoft.com/office/powerpoint/2010/main" val="38498249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7E5DC78-96E9-48F8-778A-A355BD024B25}"/>
              </a:ext>
            </a:extLst>
          </p:cNvPr>
          <p:cNvSpPr txBox="1"/>
          <p:nvPr/>
        </p:nvSpPr>
        <p:spPr>
          <a:xfrm>
            <a:off x="1487055" y="1240998"/>
            <a:ext cx="8866909" cy="4524315"/>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Therefore, in addition to treating the symptoms of corporate capitalism,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we must focus on corporate capitalism’s </a:t>
            </a:r>
            <a:r>
              <a:rPr lang="en-US" sz="2400" b="1" u="sng" dirty="0">
                <a:solidFill>
                  <a:srgbClr val="00FFFF"/>
                </a:solidFill>
                <a:latin typeface="Calibri" panose="020F0502020204030204" pitchFamily="34" charset="0"/>
                <a:ea typeface="Calibri" panose="020F0502020204030204" pitchFamily="34" charset="0"/>
                <a:cs typeface="Calibri" panose="020F0502020204030204" pitchFamily="34" charset="0"/>
              </a:rPr>
              <a:t>Achilles’ heel</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---its inaccurate, powerfully misguiding foundational set of social (mis)understandings.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That is where the corporate capitalist model is most vulnerable and would feel most threatened.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Throughout the past several centuries, the corporate capitalist social and economic model has been able to infect, thrive and dominate because its foundational set of social (mis)understandings has not been sufficiently exposed and challenged. </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9361717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16A0AAF-DFF6-EC6B-9815-DB4E8858DFFF}"/>
              </a:ext>
            </a:extLst>
          </p:cNvPr>
          <p:cNvSpPr txBox="1"/>
          <p:nvPr/>
        </p:nvSpPr>
        <p:spPr>
          <a:xfrm>
            <a:off x="548640" y="1828800"/>
            <a:ext cx="3685032" cy="2308324"/>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Accordingly, the most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realistic</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way to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free Humanity from corporate capitalism’s </a:t>
            </a:r>
            <a:r>
              <a:rPr lang="en-US" sz="2400" b="1" u="sng" dirty="0">
                <a:solidFill>
                  <a:srgbClr val="00FFFF"/>
                </a:solidFill>
                <a:latin typeface="Calibri" panose="020F0502020204030204" pitchFamily="34" charset="0"/>
                <a:ea typeface="Calibri" panose="020F0502020204030204" pitchFamily="34" charset="0"/>
                <a:cs typeface="Calibri" panose="020F0502020204030204" pitchFamily="34" charset="0"/>
              </a:rPr>
              <a:t>predatory grip</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is to focus on capitalism’s </a:t>
            </a:r>
            <a:r>
              <a:rPr lang="en-US" sz="2400" b="1" u="sng" dirty="0">
                <a:solidFill>
                  <a:srgbClr val="FFFF00"/>
                </a:solidFill>
                <a:latin typeface="Calibri" panose="020F0502020204030204" pitchFamily="34" charset="0"/>
                <a:ea typeface="Calibri" panose="020F0502020204030204" pitchFamily="34" charset="0"/>
                <a:cs typeface="Calibri" panose="020F0502020204030204" pitchFamily="34" charset="0"/>
              </a:rPr>
              <a:t>Achilles’ heel</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p>
        </p:txBody>
      </p:sp>
      <p:pic>
        <p:nvPicPr>
          <p:cNvPr id="6" name="Picture 5">
            <a:extLst>
              <a:ext uri="{FF2B5EF4-FFF2-40B4-BE49-F238E27FC236}">
                <a16:creationId xmlns:a16="http://schemas.microsoft.com/office/drawing/2014/main" id="{A0899C4B-F0A5-763B-1D31-A49CDDF921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6571" y="238367"/>
            <a:ext cx="7196789" cy="6381266"/>
          </a:xfrm>
          <a:prstGeom prst="rect">
            <a:avLst/>
          </a:prstGeom>
        </p:spPr>
      </p:pic>
    </p:spTree>
    <p:extLst>
      <p:ext uri="{BB962C8B-B14F-4D97-AF65-F5344CB8AC3E}">
        <p14:creationId xmlns:p14="http://schemas.microsoft.com/office/powerpoint/2010/main" val="11084065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CE436-F12B-09BB-36B8-B5C6468C47B4}"/>
            </a:ext>
          </a:extLst>
        </p:cNvPr>
        <p:cNvGrpSpPr/>
        <p:nvPr/>
      </p:nvGrpSpPr>
      <p:grpSpPr>
        <a:xfrm>
          <a:off x="0" y="0"/>
          <a:ext cx="0" cy="0"/>
          <a:chOff x="0" y="0"/>
          <a:chExt cx="0" cy="0"/>
        </a:xfrm>
      </p:grpSpPr>
      <p:pic>
        <p:nvPicPr>
          <p:cNvPr id="2" name="Picture 1" descr="A painting of a person walking in a field&#10;&#10;AI-generated content may be incorrect.">
            <a:extLst>
              <a:ext uri="{FF2B5EF4-FFF2-40B4-BE49-F238E27FC236}">
                <a16:creationId xmlns:a16="http://schemas.microsoft.com/office/drawing/2014/main" id="{4613FB6F-BB46-F15C-620B-CBEABCBCD0E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72660" y="548640"/>
            <a:ext cx="6530492" cy="5215729"/>
          </a:xfrm>
          <a:prstGeom prst="rect">
            <a:avLst/>
          </a:prstGeom>
          <a:noFill/>
          <a:ln>
            <a:noFill/>
          </a:ln>
        </p:spPr>
      </p:pic>
      <p:sp>
        <p:nvSpPr>
          <p:cNvPr id="3" name="TextBox 2">
            <a:extLst>
              <a:ext uri="{FF2B5EF4-FFF2-40B4-BE49-F238E27FC236}">
                <a16:creationId xmlns:a16="http://schemas.microsoft.com/office/drawing/2014/main" id="{A090180B-1383-05DA-610C-0BDB9C821A48}"/>
              </a:ext>
            </a:extLst>
          </p:cNvPr>
          <p:cNvSpPr txBox="1"/>
          <p:nvPr/>
        </p:nvSpPr>
        <p:spPr>
          <a:xfrm>
            <a:off x="73152" y="371448"/>
            <a:ext cx="4599432" cy="1692771"/>
          </a:xfrm>
          <a:prstGeom prst="rect">
            <a:avLst/>
          </a:prstGeom>
          <a:noFill/>
        </p:spPr>
        <p:txBody>
          <a:bodyPr wrap="square" rtlCol="0">
            <a:spAutoFit/>
          </a:bodyPr>
          <a:lstStyle/>
          <a:p>
            <a:pPr algn="ctr"/>
            <a:r>
              <a:rPr lang="en-US" sz="3600" b="1" i="1" dirty="0">
                <a:solidFill>
                  <a:srgbClr val="FFFF00"/>
                </a:solidFill>
                <a:latin typeface="Calibri" panose="020F0502020204030204" pitchFamily="34" charset="0"/>
                <a:ea typeface="Calibri" panose="020F0502020204030204" pitchFamily="34" charset="0"/>
                <a:cs typeface="Calibri" panose="020F0502020204030204" pitchFamily="34" charset="0"/>
              </a:rPr>
              <a:t>Sowing Seeds of Social Beauty</a:t>
            </a:r>
          </a:p>
          <a:p>
            <a:pPr algn="ctr"/>
            <a:endParaRPr lang="en-US" sz="3200" b="1" i="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2CC508B1-51B8-189D-BA31-50617F15B87F}"/>
              </a:ext>
            </a:extLst>
          </p:cNvPr>
          <p:cNvCxnSpPr/>
          <p:nvPr/>
        </p:nvCxnSpPr>
        <p:spPr>
          <a:xfrm>
            <a:off x="777240" y="5931408"/>
            <a:ext cx="3191256" cy="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944F5999-9E52-8481-57C2-3BC19EE15104}"/>
              </a:ext>
            </a:extLst>
          </p:cNvPr>
          <p:cNvSpPr txBox="1"/>
          <p:nvPr/>
        </p:nvSpPr>
        <p:spPr>
          <a:xfrm>
            <a:off x="223190" y="2203961"/>
            <a:ext cx="4599432" cy="3416320"/>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Thank you </a:t>
            </a:r>
          </a:p>
          <a:p>
            <a:pPr algn="ct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for your attention </a:t>
            </a:r>
          </a:p>
          <a:p>
            <a:pPr algn="ct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and for </a:t>
            </a:r>
          </a:p>
          <a:p>
            <a:pPr algn="ct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your interest in </a:t>
            </a:r>
          </a:p>
          <a:p>
            <a:pPr algn="ctr"/>
            <a:r>
              <a:rPr lang="en-US" sz="3600" b="1" dirty="0">
                <a:solidFill>
                  <a:srgbClr val="00FFFF"/>
                </a:solidFill>
                <a:latin typeface="Calibri" panose="020F0502020204030204" pitchFamily="34" charset="0"/>
                <a:ea typeface="Calibri" panose="020F0502020204030204" pitchFamily="34" charset="0"/>
                <a:cs typeface="Calibri" panose="020F0502020204030204" pitchFamily="34" charset="0"/>
              </a:rPr>
              <a:t>Sowing Seeds of Social Beauty</a:t>
            </a:r>
          </a:p>
        </p:txBody>
      </p:sp>
    </p:spTree>
    <p:extLst>
      <p:ext uri="{BB962C8B-B14F-4D97-AF65-F5344CB8AC3E}">
        <p14:creationId xmlns:p14="http://schemas.microsoft.com/office/powerpoint/2010/main" val="1099193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035CEBA-0B0B-2E70-6244-EBEDB3C70AF4}"/>
              </a:ext>
            </a:extLst>
          </p:cNvPr>
          <p:cNvSpPr txBox="1"/>
          <p:nvPr/>
        </p:nvSpPr>
        <p:spPr>
          <a:xfrm>
            <a:off x="1658667" y="354157"/>
            <a:ext cx="4590472" cy="584775"/>
          </a:xfrm>
          <a:prstGeom prst="rect">
            <a:avLst/>
          </a:prstGeom>
          <a:noFill/>
        </p:spPr>
        <p:txBody>
          <a:bodyPr wrap="square" rtlCol="0">
            <a:spAutoFit/>
          </a:bodyPr>
          <a:lstStyle/>
          <a:p>
            <a:r>
              <a:rPr lang="en-US" sz="3200" b="1" dirty="0">
                <a:solidFill>
                  <a:srgbClr val="FFFF00"/>
                </a:solidFill>
                <a:latin typeface="Calibri" panose="020F0502020204030204" pitchFamily="34" charset="0"/>
                <a:ea typeface="Calibri" panose="020F0502020204030204" pitchFamily="34" charset="0"/>
                <a:cs typeface="Calibri" panose="020F0502020204030204" pitchFamily="34" charset="0"/>
              </a:rPr>
              <a:t>Achilles’ Heel</a:t>
            </a:r>
          </a:p>
        </p:txBody>
      </p:sp>
      <p:sp>
        <p:nvSpPr>
          <p:cNvPr id="5" name="TextBox 4">
            <a:extLst>
              <a:ext uri="{FF2B5EF4-FFF2-40B4-BE49-F238E27FC236}">
                <a16:creationId xmlns:a16="http://schemas.microsoft.com/office/drawing/2014/main" id="{42503725-9186-5355-6C4B-418377711324}"/>
              </a:ext>
            </a:extLst>
          </p:cNvPr>
          <p:cNvSpPr txBox="1"/>
          <p:nvPr/>
        </p:nvSpPr>
        <p:spPr>
          <a:xfrm>
            <a:off x="711199" y="1136073"/>
            <a:ext cx="5726545" cy="4893647"/>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Achilles would later die, as prophesied.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He died by an arrow to his (Achilles’) heel, the only place where he was vulnerable.</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This presentation explains where Capitalism is most vulnerable.</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It explains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Capitalism’s Achilles’ Heel</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Capitalism’s weak spot</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---How the true nature and harm of Capitalism can be most effectively exposed and understood.</a:t>
            </a:r>
          </a:p>
        </p:txBody>
      </p:sp>
      <p:pic>
        <p:nvPicPr>
          <p:cNvPr id="7" name="Picture 6">
            <a:extLst>
              <a:ext uri="{FF2B5EF4-FFF2-40B4-BE49-F238E27FC236}">
                <a16:creationId xmlns:a16="http://schemas.microsoft.com/office/drawing/2014/main" id="{A99C27BA-8E94-A4CB-4D30-A367F33B64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57447" y="220472"/>
            <a:ext cx="4571772" cy="6283371"/>
          </a:xfrm>
          <a:prstGeom prst="rect">
            <a:avLst/>
          </a:prstGeom>
        </p:spPr>
      </p:pic>
    </p:spTree>
    <p:extLst>
      <p:ext uri="{BB962C8B-B14F-4D97-AF65-F5344CB8AC3E}">
        <p14:creationId xmlns:p14="http://schemas.microsoft.com/office/powerpoint/2010/main" val="869087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1CA55A8-74EC-28C6-2615-4F0F83250DB7}"/>
              </a:ext>
            </a:extLst>
          </p:cNvPr>
          <p:cNvSpPr txBox="1"/>
          <p:nvPr/>
        </p:nvSpPr>
        <p:spPr>
          <a:xfrm>
            <a:off x="609599" y="178675"/>
            <a:ext cx="6800421" cy="6370975"/>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 capitalist era dates from the 16</a:t>
            </a:r>
            <a:r>
              <a:rPr lang="en-US" sz="2400" b="1" baseline="30000" dirty="0">
                <a:solidFill>
                  <a:schemeClr val="bg1"/>
                </a:solidFill>
                <a:latin typeface="Calibri" panose="020F0502020204030204" pitchFamily="34" charset="0"/>
                <a:ea typeface="Calibri" panose="020F0502020204030204" pitchFamily="34" charset="0"/>
                <a:cs typeface="Calibri" panose="020F0502020204030204" pitchFamily="34" charset="0"/>
              </a:rPr>
              <a:t>th</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century (approximately 500 years ago).  Since then, capitalism has become increasingly dominant, globally, particularly over the past 300 years.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Currently, global corporate capitalism is more powerful than ever, despite spawning countless “Mean Social Arrangements” and “Social Atrocities.”</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How has capitalism been able to maintain its dominance for so long?</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Where is the capitalist argument weakest, most vulnerable?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What is capitalism’s </a:t>
            </a:r>
            <a:r>
              <a:rPr lang="en-US" sz="2400" b="1" u="sng" dirty="0">
                <a:solidFill>
                  <a:srgbClr val="00FFFF"/>
                </a:solidFill>
                <a:latin typeface="Calibri" panose="020F0502020204030204" pitchFamily="34" charset="0"/>
                <a:ea typeface="Calibri" panose="020F0502020204030204" pitchFamily="34" charset="0"/>
                <a:cs typeface="Calibri" panose="020F0502020204030204" pitchFamily="34" charset="0"/>
              </a:rPr>
              <a:t>Achilles’ Heel</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a:t>
            </a:r>
          </a:p>
        </p:txBody>
      </p:sp>
      <p:pic>
        <p:nvPicPr>
          <p:cNvPr id="3" name="Picture 2">
            <a:extLst>
              <a:ext uri="{FF2B5EF4-FFF2-40B4-BE49-F238E27FC236}">
                <a16:creationId xmlns:a16="http://schemas.microsoft.com/office/drawing/2014/main" id="{7A39205D-2391-A178-C059-66768E452A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4994" y="1078044"/>
            <a:ext cx="4921503" cy="4572235"/>
          </a:xfrm>
          <a:prstGeom prst="rect">
            <a:avLst/>
          </a:prstGeom>
        </p:spPr>
      </p:pic>
    </p:spTree>
    <p:extLst>
      <p:ext uri="{BB962C8B-B14F-4D97-AF65-F5344CB8AC3E}">
        <p14:creationId xmlns:p14="http://schemas.microsoft.com/office/powerpoint/2010/main" val="3969320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BC811F9-AE35-C529-0BA1-0A659F57B5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57219" y="399894"/>
            <a:ext cx="4229317" cy="6058211"/>
          </a:xfrm>
          <a:prstGeom prst="rect">
            <a:avLst/>
          </a:prstGeom>
        </p:spPr>
      </p:pic>
      <p:sp>
        <p:nvSpPr>
          <p:cNvPr id="4" name="TextBox 3">
            <a:extLst>
              <a:ext uri="{FF2B5EF4-FFF2-40B4-BE49-F238E27FC236}">
                <a16:creationId xmlns:a16="http://schemas.microsoft.com/office/drawing/2014/main" id="{139BEAF5-53DB-0B32-24E6-BE29C748BD80}"/>
              </a:ext>
            </a:extLst>
          </p:cNvPr>
          <p:cNvSpPr txBox="1"/>
          <p:nvPr/>
        </p:nvSpPr>
        <p:spPr>
          <a:xfrm>
            <a:off x="822035" y="785091"/>
            <a:ext cx="6022109" cy="4893647"/>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It is the contention of this Course that global corporate capitalism has been able to survive and increasingly dominate for several centuries because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the set of social understandings upon which it is based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has not been adequately challenged.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Proponents of capitalism have been able to convince themselves and most of the public that this set of social understandings (</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which, in my view, are </a:t>
            </a:r>
            <a:r>
              <a:rPr lang="en-US" sz="2400" b="1" u="sng" dirty="0">
                <a:solidFill>
                  <a:srgbClr val="FFFF00"/>
                </a:solidFill>
                <a:latin typeface="Calibri" panose="020F0502020204030204" pitchFamily="34" charset="0"/>
                <a:ea typeface="Calibri" panose="020F0502020204030204" pitchFamily="34" charset="0"/>
                <a:cs typeface="Calibri" panose="020F0502020204030204" pitchFamily="34" charset="0"/>
              </a:rPr>
              <a:t>mis</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understandings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is accurate.  </a:t>
            </a:r>
          </a:p>
        </p:txBody>
      </p:sp>
    </p:spTree>
    <p:extLst>
      <p:ext uri="{BB962C8B-B14F-4D97-AF65-F5344CB8AC3E}">
        <p14:creationId xmlns:p14="http://schemas.microsoft.com/office/powerpoint/2010/main" val="1929335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3F40321-E1CB-3869-3E44-A9C2E1A3FE38}"/>
              </a:ext>
            </a:extLst>
          </p:cNvPr>
          <p:cNvSpPr txBox="1"/>
          <p:nvPr/>
        </p:nvSpPr>
        <p:spPr>
          <a:xfrm>
            <a:off x="609600" y="517236"/>
            <a:ext cx="8432800" cy="3046988"/>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 corporate capitalist model is based on and promotes the following </a:t>
            </a:r>
            <a:r>
              <a:rPr lang="en-US" sz="2400" b="1" u="sng" dirty="0">
                <a:solidFill>
                  <a:srgbClr val="FFFF00"/>
                </a:solidFill>
                <a:latin typeface="Calibri" panose="020F0502020204030204" pitchFamily="34" charset="0"/>
                <a:ea typeface="Calibri" panose="020F0502020204030204" pitchFamily="34" charset="0"/>
                <a:cs typeface="Calibri" panose="020F0502020204030204" pitchFamily="34" charset="0"/>
              </a:rPr>
              <a:t>set of social (mis)understandings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42900" lvl="0" indent="-342900">
              <a:buFont typeface="Arial" panose="020B0604020202020204" pitchFamily="34" charset="0"/>
              <a:buChar char="•"/>
            </a:pP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 negative, simplistic, incomplete, inaccurate, abusive, anti-human (mis)understanding of </a:t>
            </a:r>
            <a:r>
              <a:rPr lang="en-US" sz="2400" b="1" u="sng" dirty="0">
                <a:solidFill>
                  <a:srgbClr val="00FFFF"/>
                </a:solidFill>
                <a:latin typeface="Calibri" panose="020F0502020204030204" pitchFamily="34" charset="0"/>
                <a:ea typeface="Calibri" panose="020F0502020204030204" pitchFamily="34" charset="0"/>
                <a:cs typeface="Calibri" panose="020F0502020204030204" pitchFamily="34" charset="0"/>
              </a:rPr>
              <a:t>Human Nature</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---one that excessively emphasizes our capacity for self-interest seeking and claims that selfishness is the dominant behavioral capacity of human beings. </a:t>
            </a:r>
          </a:p>
        </p:txBody>
      </p:sp>
      <p:pic>
        <p:nvPicPr>
          <p:cNvPr id="7" name="Picture 6">
            <a:extLst>
              <a:ext uri="{FF2B5EF4-FFF2-40B4-BE49-F238E27FC236}">
                <a16:creationId xmlns:a16="http://schemas.microsoft.com/office/drawing/2014/main" id="{0B9CAB25-B1C6-1638-F80D-2080391891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83454" y="267855"/>
            <a:ext cx="2725940" cy="2502447"/>
          </a:xfrm>
          <a:prstGeom prst="rect">
            <a:avLst/>
          </a:prstGeom>
        </p:spPr>
      </p:pic>
      <p:sp>
        <p:nvSpPr>
          <p:cNvPr id="8" name="TextBox 7">
            <a:extLst>
              <a:ext uri="{FF2B5EF4-FFF2-40B4-BE49-F238E27FC236}">
                <a16:creationId xmlns:a16="http://schemas.microsoft.com/office/drawing/2014/main" id="{8BC60F6C-B9B1-7798-F9F5-2D95D82D90B7}"/>
              </a:ext>
            </a:extLst>
          </p:cNvPr>
          <p:cNvSpPr txBox="1"/>
          <p:nvPr/>
        </p:nvSpPr>
        <p:spPr>
          <a:xfrm>
            <a:off x="1727200" y="3906982"/>
            <a:ext cx="10182194" cy="2308324"/>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Worse, corporate capitalism ignores how a chosen economic model can upregulate expression of our non-altruistic behavioral capacities and downregulate expression of our altruistic capacities (as is the case with corporate capitalism) or can upregulate expression of our altruistic capacities and downregulate expression of our non-altruistic capacities (as is the case with the Children’s Hospital Public Economy Model, CHPEM).</a:t>
            </a:r>
            <a:endParaRPr lang="en-US" sz="2400" dirty="0"/>
          </a:p>
        </p:txBody>
      </p:sp>
    </p:spTree>
    <p:extLst>
      <p:ext uri="{BB962C8B-B14F-4D97-AF65-F5344CB8AC3E}">
        <p14:creationId xmlns:p14="http://schemas.microsoft.com/office/powerpoint/2010/main" val="3860530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C9D5745-4231-59D7-C267-1DCB96F7ED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7217" y="212436"/>
            <a:ext cx="5041582" cy="3495409"/>
          </a:xfrm>
          <a:prstGeom prst="rect">
            <a:avLst/>
          </a:prstGeom>
        </p:spPr>
      </p:pic>
      <p:sp>
        <p:nvSpPr>
          <p:cNvPr id="4" name="TextBox 3">
            <a:extLst>
              <a:ext uri="{FF2B5EF4-FFF2-40B4-BE49-F238E27FC236}">
                <a16:creationId xmlns:a16="http://schemas.microsoft.com/office/drawing/2014/main" id="{F18FFA2E-E875-556C-5FBC-4474B98AC73E}"/>
              </a:ext>
            </a:extLst>
          </p:cNvPr>
          <p:cNvSpPr txBox="1"/>
          <p:nvPr/>
        </p:nvSpPr>
        <p:spPr>
          <a:xfrm>
            <a:off x="794327" y="714505"/>
            <a:ext cx="5477164" cy="2308324"/>
          </a:xfrm>
          <a:prstGeom prst="rect">
            <a:avLst/>
          </a:prstGeom>
          <a:noFill/>
        </p:spPr>
        <p:txBody>
          <a:bodyPr wrap="square" rtlCol="0">
            <a:spAutoFit/>
          </a:bodyPr>
          <a:lstStyle/>
          <a:p>
            <a:pPr lvl="0"/>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An insistence that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a:t>
            </a:r>
            <a:r>
              <a:rPr lang="en-US" sz="2400" b="1" u="sng" dirty="0">
                <a:solidFill>
                  <a:srgbClr val="00FFFF"/>
                </a:solidFill>
                <a:latin typeface="Calibri" panose="020F0502020204030204" pitchFamily="34" charset="0"/>
                <a:ea typeface="Calibri" panose="020F0502020204030204" pitchFamily="34" charset="0"/>
                <a:cs typeface="Calibri" panose="020F0502020204030204" pitchFamily="34" charset="0"/>
              </a:rPr>
              <a:t>monetary incentive</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is the “sine qua non” of any successful economic model---because “due to (their view of) human nature,” people need monetary incentive for adequate motivation and adequate performance.</a:t>
            </a:r>
          </a:p>
        </p:txBody>
      </p:sp>
      <p:sp>
        <p:nvSpPr>
          <p:cNvPr id="5" name="TextBox 4">
            <a:extLst>
              <a:ext uri="{FF2B5EF4-FFF2-40B4-BE49-F238E27FC236}">
                <a16:creationId xmlns:a16="http://schemas.microsoft.com/office/drawing/2014/main" id="{9AE06695-BF4A-AF1D-619C-9463B8730C18}"/>
              </a:ext>
            </a:extLst>
          </p:cNvPr>
          <p:cNvSpPr txBox="1"/>
          <p:nvPr/>
        </p:nvSpPr>
        <p:spPr>
          <a:xfrm>
            <a:off x="886691" y="4100945"/>
            <a:ext cx="9568873" cy="1938992"/>
          </a:xfrm>
          <a:prstGeom prst="rect">
            <a:avLst/>
          </a:prstGeom>
          <a:noFill/>
        </p:spPr>
        <p:txBody>
          <a:bodyPr wrap="square" rtlCol="0">
            <a:spAutoFit/>
          </a:bodyPr>
          <a:lstStyle/>
          <a:p>
            <a:pPr lvl="0"/>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 negative, simplistic, inaccurate, and perverse understanding of the nature and role of </a:t>
            </a:r>
            <a:r>
              <a:rPr lang="en-US" sz="2400" b="1" u="sng" dirty="0">
                <a:solidFill>
                  <a:srgbClr val="00FFFF"/>
                </a:solidFill>
                <a:latin typeface="Calibri" panose="020F0502020204030204" pitchFamily="34" charset="0"/>
                <a:ea typeface="Calibri" panose="020F0502020204030204" pitchFamily="34" charset="0"/>
                <a:cs typeface="Calibri" panose="020F0502020204030204" pitchFamily="34" charset="0"/>
              </a:rPr>
              <a:t>competition</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p>
          <a:p>
            <a:pPr lvl="0"/>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lvl="0"/>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An insistence that </a:t>
            </a:r>
            <a:r>
              <a:rPr lang="en-US" sz="2400" b="1" u="sng" dirty="0">
                <a:solidFill>
                  <a:srgbClr val="FFFF00"/>
                </a:solidFill>
                <a:latin typeface="Calibri" panose="020F0502020204030204" pitchFamily="34" charset="0"/>
                <a:ea typeface="Calibri" panose="020F0502020204030204" pitchFamily="34" charset="0"/>
                <a:cs typeface="Calibri" panose="020F0502020204030204" pitchFamily="34" charset="0"/>
              </a:rPr>
              <a:t>monetary incentive</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and capitalism’s perverted version of </a:t>
            </a:r>
            <a:r>
              <a:rPr lang="en-US" sz="2400" b="1" u="sng" dirty="0">
                <a:solidFill>
                  <a:srgbClr val="FFFF00"/>
                </a:solidFill>
                <a:latin typeface="Calibri" panose="020F0502020204030204" pitchFamily="34" charset="0"/>
                <a:ea typeface="Calibri" panose="020F0502020204030204" pitchFamily="34" charset="0"/>
                <a:cs typeface="Calibri" panose="020F0502020204030204" pitchFamily="34" charset="0"/>
              </a:rPr>
              <a:t>competition</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are </a:t>
            </a:r>
            <a:r>
              <a:rPr lang="en-US" sz="2400" b="1" u="sng" dirty="0">
                <a:solidFill>
                  <a:srgbClr val="00FFFF"/>
                </a:solidFill>
                <a:latin typeface="Calibri" panose="020F0502020204030204" pitchFamily="34" charset="0"/>
                <a:ea typeface="Calibri" panose="020F0502020204030204" pitchFamily="34" charset="0"/>
                <a:cs typeface="Calibri" panose="020F0502020204030204" pitchFamily="34" charset="0"/>
              </a:rPr>
              <a:t>essential for innovation and creative advancements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8714388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E999E0E-F6F4-F6C0-0129-E616CDDC4F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69458" y="715919"/>
            <a:ext cx="4143851" cy="5101921"/>
          </a:xfrm>
          <a:prstGeom prst="rect">
            <a:avLst/>
          </a:prstGeom>
        </p:spPr>
      </p:pic>
      <p:sp>
        <p:nvSpPr>
          <p:cNvPr id="4" name="TextBox 3">
            <a:extLst>
              <a:ext uri="{FF2B5EF4-FFF2-40B4-BE49-F238E27FC236}">
                <a16:creationId xmlns:a16="http://schemas.microsoft.com/office/drawing/2014/main" id="{87A5E979-4592-047A-F6FD-7AD064FFE3BC}"/>
              </a:ext>
            </a:extLst>
          </p:cNvPr>
          <p:cNvSpPr txBox="1"/>
          <p:nvPr/>
        </p:nvSpPr>
        <p:spPr>
          <a:xfrm>
            <a:off x="157018" y="533853"/>
            <a:ext cx="7287491" cy="5632311"/>
          </a:xfrm>
          <a:prstGeom prst="rect">
            <a:avLst/>
          </a:prstGeom>
          <a:noFill/>
        </p:spPr>
        <p:txBody>
          <a:bodyPr wrap="square" rtlCol="0">
            <a:spAutoFit/>
          </a:bodyPr>
          <a:lstStyle/>
          <a:p>
            <a:pPr marL="342900" lvl="0" indent="-342900">
              <a:buFont typeface="Arial" panose="020B0604020202020204" pitchFamily="34" charset="0"/>
              <a:buChar char="•"/>
            </a:pP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 belief that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private free enterprise</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and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free market activity</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are the most essential components of any successful social and economic model.</a:t>
            </a:r>
          </a:p>
          <a:p>
            <a:pPr lvl="0"/>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42900" lvl="0" indent="-342900">
              <a:buFont typeface="Arial" panose="020B0604020202020204" pitchFamily="34" charset="0"/>
              <a:buChar char="•"/>
            </a:pP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 belief that capitalism, despite its many flaws, is the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best economic model that has ever been created</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---because it considers the above understandings (the purported “realities” of human nature, etc.) and because alternative models “do not sufficiently take the above ‘realities’ into account and inevitably lead to authoritarian, totalitarian behaviors and failure.”</a:t>
            </a:r>
          </a:p>
          <a:p>
            <a:pPr lvl="0"/>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42900" lvl="0" indent="-342900">
              <a:buFont typeface="Arial" panose="020B0604020202020204" pitchFamily="34" charset="0"/>
              <a:buChar char="•"/>
            </a:pP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 belief that the best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leaders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are those who most enthusiastically embrace, practice, and promote the above set of social understandings.</a:t>
            </a:r>
          </a:p>
        </p:txBody>
      </p:sp>
    </p:spTree>
    <p:extLst>
      <p:ext uri="{BB962C8B-B14F-4D97-AF65-F5344CB8AC3E}">
        <p14:creationId xmlns:p14="http://schemas.microsoft.com/office/powerpoint/2010/main" val="1590081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417DAB9-DC85-33E7-DE67-986863215E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9947" y="344055"/>
            <a:ext cx="3190871" cy="4267426"/>
          </a:xfrm>
          <a:prstGeom prst="rect">
            <a:avLst/>
          </a:prstGeom>
        </p:spPr>
      </p:pic>
      <p:pic>
        <p:nvPicPr>
          <p:cNvPr id="5" name="Picture 4">
            <a:extLst>
              <a:ext uri="{FF2B5EF4-FFF2-40B4-BE49-F238E27FC236}">
                <a16:creationId xmlns:a16="http://schemas.microsoft.com/office/drawing/2014/main" id="{1ECF5F20-8099-3E2F-E57C-AE62EF074F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9828" y="1859047"/>
            <a:ext cx="4742225" cy="3451861"/>
          </a:xfrm>
          <a:prstGeom prst="rect">
            <a:avLst/>
          </a:prstGeom>
        </p:spPr>
      </p:pic>
      <p:sp>
        <p:nvSpPr>
          <p:cNvPr id="6" name="TextBox 5">
            <a:extLst>
              <a:ext uri="{FF2B5EF4-FFF2-40B4-BE49-F238E27FC236}">
                <a16:creationId xmlns:a16="http://schemas.microsoft.com/office/drawing/2014/main" id="{11A0836B-0C42-D2A6-DFC8-5162CFFD1224}"/>
              </a:ext>
            </a:extLst>
          </p:cNvPr>
          <p:cNvSpPr txBox="1"/>
          <p:nvPr/>
        </p:nvSpPr>
        <p:spPr>
          <a:xfrm>
            <a:off x="3754507" y="304800"/>
            <a:ext cx="3008602" cy="6001643"/>
          </a:xfrm>
          <a:prstGeom prst="rect">
            <a:avLst/>
          </a:prstGeom>
          <a:noFill/>
        </p:spPr>
        <p:txBody>
          <a:bodyPr wrap="square" rtlCol="0">
            <a:spAutoFit/>
          </a:bodyPr>
          <a:lstStyle/>
          <a:p>
            <a:pPr algn="ct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It is the contention of this </a:t>
            </a:r>
          </a:p>
          <a:p>
            <a:pPr algn="ct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Course that the above set of </a:t>
            </a:r>
          </a:p>
          <a:p>
            <a:pPr algn="ct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social understandings </a:t>
            </a:r>
          </a:p>
          <a:p>
            <a:pPr algn="ct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represent </a:t>
            </a:r>
            <a:r>
              <a:rPr lang="en-US" sz="2400" b="1" u="sng" dirty="0">
                <a:solidFill>
                  <a:srgbClr val="00FFFF"/>
                </a:solidFill>
                <a:latin typeface="Calibri" panose="020F0502020204030204" pitchFamily="34" charset="0"/>
                <a:ea typeface="Calibri" panose="020F0502020204030204" pitchFamily="34" charset="0"/>
                <a:cs typeface="Calibri" panose="020F0502020204030204" pitchFamily="34" charset="0"/>
              </a:rPr>
              <a:t>powerfully misleading</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 </a:t>
            </a:r>
            <a:r>
              <a:rPr lang="en-US" sz="2400" b="1" u="sng" dirty="0">
                <a:solidFill>
                  <a:srgbClr val="00FFFF"/>
                </a:solidFill>
                <a:latin typeface="Calibri" panose="020F0502020204030204" pitchFamily="34" charset="0"/>
                <a:ea typeface="Calibri" panose="020F0502020204030204" pitchFamily="34" charset="0"/>
                <a:cs typeface="Calibri" panose="020F0502020204030204" pitchFamily="34" charset="0"/>
              </a:rPr>
              <a:t>mis</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understandings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algn="ctr"/>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In stark contrast, the Children’s Hospital Public Economy Model (CHPEM) is based upon the following set of social understandings: </a:t>
            </a:r>
          </a:p>
        </p:txBody>
      </p:sp>
    </p:spTree>
    <p:extLst>
      <p:ext uri="{BB962C8B-B14F-4D97-AF65-F5344CB8AC3E}">
        <p14:creationId xmlns:p14="http://schemas.microsoft.com/office/powerpoint/2010/main" val="30347511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369</TotalTime>
  <Words>2091</Words>
  <Application>Microsoft Office PowerPoint</Application>
  <PresentationFormat>Widescreen</PresentationFormat>
  <Paragraphs>122</Paragraphs>
  <Slides>24</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 Rennebohm</dc:creator>
  <cp:lastModifiedBy>Rob Rennebohm</cp:lastModifiedBy>
  <cp:revision>10</cp:revision>
  <dcterms:created xsi:type="dcterms:W3CDTF">2026-07-19T06:47:25Z</dcterms:created>
  <dcterms:modified xsi:type="dcterms:W3CDTF">2026-07-25T18:42:35Z</dcterms:modified>
</cp:coreProperties>
</file>