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7" r:id="rId2"/>
    <p:sldId id="256" r:id="rId3"/>
    <p:sldId id="267" r:id="rId4"/>
    <p:sldId id="268" r:id="rId5"/>
    <p:sldId id="269" r:id="rId6"/>
    <p:sldId id="270" r:id="rId7"/>
    <p:sldId id="271" r:id="rId8"/>
    <p:sldId id="275" r:id="rId9"/>
    <p:sldId id="272" r:id="rId10"/>
    <p:sldId id="273" r:id="rId11"/>
    <p:sldId id="274" r:id="rId12"/>
    <p:sldId id="276" r:id="rId13"/>
    <p:sldId id="277" r:id="rId14"/>
    <p:sldId id="278" r:id="rId15"/>
    <p:sldId id="279" r:id="rId16"/>
    <p:sldId id="280" r:id="rId17"/>
    <p:sldId id="281" r:id="rId18"/>
    <p:sldId id="282" r:id="rId19"/>
    <p:sldId id="283" r:id="rId20"/>
    <p:sldId id="284" r:id="rId21"/>
    <p:sldId id="285" r:id="rId22"/>
    <p:sldId id="286" r:id="rId23"/>
    <p:sldId id="289" r:id="rId24"/>
    <p:sldId id="2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sorterViewPr>
    <p:cViewPr>
      <p:scale>
        <a:sx n="100" d="100"/>
        <a:sy n="100" d="100"/>
      </p:scale>
      <p:origin x="0" y="-80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502054-F8DF-4CEA-AB20-079D7956C395}" type="datetimeFigureOut">
              <a:rPr lang="en-US" smtClean="0"/>
              <a:t>7/12/2026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330C1-B6E1-408C-81AA-89E8F137A804}" type="slidenum">
              <a:rPr lang="en-US" smtClean="0"/>
              <a:t>‹#›</a:t>
            </a:fld>
            <a:endParaRPr lang="en-US"/>
          </a:p>
        </p:txBody>
      </p:sp>
    </p:spTree>
    <p:extLst>
      <p:ext uri="{BB962C8B-B14F-4D97-AF65-F5344CB8AC3E}">
        <p14:creationId xmlns:p14="http://schemas.microsoft.com/office/powerpoint/2010/main" val="1160777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p:cNvSpPr>
            <a:spLocks noGrp="1"/>
          </p:cNvSpPr>
          <p:nvPr>
            <p:ph type="sldNum" sz="quarter" idx="5"/>
          </p:nvPr>
        </p:nvSpPr>
        <p:spPr/>
        <p:txBody>
          <a:bodyPr/>
          <a:lstStyle/>
          <a:p>
            <a:fld id="{7C629D1C-8D00-446E-9680-D6B20322214E}" type="slidenum">
              <a:rPr lang="en-US" smtClean="0"/>
              <a:t>1</a:t>
            </a:fld>
            <a:endParaRPr lang="en-US"/>
          </a:p>
        </p:txBody>
      </p:sp>
    </p:spTree>
    <p:extLst>
      <p:ext uri="{BB962C8B-B14F-4D97-AF65-F5344CB8AC3E}">
        <p14:creationId xmlns:p14="http://schemas.microsoft.com/office/powerpoint/2010/main" val="381858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43D26-28E2-653D-89E2-8AAF64C12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2217F-2D9F-5356-7907-02BA400B6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C7AB9-2886-C6D5-9489-15939C66D2B5}"/>
              </a:ext>
            </a:extLst>
          </p:cNvPr>
          <p:cNvSpPr>
            <a:spLocks noGrp="1"/>
          </p:cNvSpPr>
          <p:nvPr>
            <p:ph type="body" idx="1"/>
          </p:nvPr>
        </p:nvSpPr>
        <p:spPr/>
        <p:txBody>
          <a:bodyPr/>
          <a:lstStyle/>
          <a:p>
            <a:r>
              <a:rPr lang="en-US" dirty="0"/>
              <a:t>This presentation serves as an introduction to a course entitled </a:t>
            </a:r>
            <a:r>
              <a:rPr lang="en-US" b="1" i="1" dirty="0"/>
              <a:t>Sowing Seeds of Social Beauty: The Untold Story of the Children’s Hospital Public Economy Model (CHPEM)</a:t>
            </a:r>
          </a:p>
        </p:txBody>
      </p:sp>
      <p:sp>
        <p:nvSpPr>
          <p:cNvPr id="4" name="Slide Number Placeholder 3">
            <a:extLst>
              <a:ext uri="{FF2B5EF4-FFF2-40B4-BE49-F238E27FC236}">
                <a16:creationId xmlns:a16="http://schemas.microsoft.com/office/drawing/2014/main" id="{16D5395E-347B-90AF-526F-596E20CC22F0}"/>
              </a:ext>
            </a:extLst>
          </p:cNvPr>
          <p:cNvSpPr>
            <a:spLocks noGrp="1"/>
          </p:cNvSpPr>
          <p:nvPr>
            <p:ph type="sldNum" sz="quarter" idx="5"/>
          </p:nvPr>
        </p:nvSpPr>
        <p:spPr/>
        <p:txBody>
          <a:bodyPr/>
          <a:lstStyle/>
          <a:p>
            <a:fld id="{7C629D1C-8D00-446E-9680-D6B20322214E}" type="slidenum">
              <a:rPr lang="en-US" smtClean="0"/>
              <a:t>24</a:t>
            </a:fld>
            <a:endParaRPr lang="en-US"/>
          </a:p>
        </p:txBody>
      </p:sp>
    </p:spTree>
    <p:extLst>
      <p:ext uri="{BB962C8B-B14F-4D97-AF65-F5344CB8AC3E}">
        <p14:creationId xmlns:p14="http://schemas.microsoft.com/office/powerpoint/2010/main" val="98616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CC6AA-9C8E-422E-130D-172CF7B92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4032ACD-B09E-5240-A94D-E01D0498E4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06A443-2703-AEF4-2C08-C6D209BC2B28}"/>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5" name="Footer Placeholder 4">
            <a:extLst>
              <a:ext uri="{FF2B5EF4-FFF2-40B4-BE49-F238E27FC236}">
                <a16:creationId xmlns:a16="http://schemas.microsoft.com/office/drawing/2014/main" id="{DC19D96F-E618-2871-0F6F-F3F8EC270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330ECB-2113-B897-EC0C-75B3ABDAD928}"/>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379907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4A985-5A12-CC1E-BE7F-6586E3E0BB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F8CBBB-9068-2612-FA15-56BA224428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45537D-6227-3C75-DB19-B8602801FB9F}"/>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5" name="Footer Placeholder 4">
            <a:extLst>
              <a:ext uri="{FF2B5EF4-FFF2-40B4-BE49-F238E27FC236}">
                <a16:creationId xmlns:a16="http://schemas.microsoft.com/office/drawing/2014/main" id="{2EBFC54B-A0E8-19F5-53F3-CC7ADD3A16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97C1EA-764D-2950-11C4-BC93D286FD9C}"/>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554598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BEF4CF-2C6E-86F7-F81D-EFBA7F9F0AA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8A9532-6A68-38BF-8E28-41D627DB80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6ECA90-C689-C3B7-0141-B30EC6E11C79}"/>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5" name="Footer Placeholder 4">
            <a:extLst>
              <a:ext uri="{FF2B5EF4-FFF2-40B4-BE49-F238E27FC236}">
                <a16:creationId xmlns:a16="http://schemas.microsoft.com/office/drawing/2014/main" id="{2741AA6D-C118-ABC1-70D6-362B5E1101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5D600-019C-4C70-E9D2-B0ABB7213E6F}"/>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122509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BB2C-B5F2-58C7-77AD-F9CDF16526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E3CE0D-322A-A694-78D4-061C256C7A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E8288E-C6FC-B258-8965-78430EF6757E}"/>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5" name="Footer Placeholder 4">
            <a:extLst>
              <a:ext uri="{FF2B5EF4-FFF2-40B4-BE49-F238E27FC236}">
                <a16:creationId xmlns:a16="http://schemas.microsoft.com/office/drawing/2014/main" id="{3569F60B-072F-79D4-32BB-5497BCCF0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EE3664-A006-7E14-162B-8EB93BA4A62C}"/>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3399128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E7A18-24D1-DEF4-3DA6-CB2F191E4D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9364A5-B8E4-1488-1A79-A8B7FA2C0B3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55112-05BA-1625-289E-03B01D8E26C1}"/>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5" name="Footer Placeholder 4">
            <a:extLst>
              <a:ext uri="{FF2B5EF4-FFF2-40B4-BE49-F238E27FC236}">
                <a16:creationId xmlns:a16="http://schemas.microsoft.com/office/drawing/2014/main" id="{9525D353-1A4A-6F95-F3F1-9BF4B5C1B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593EAD-8A33-EE7B-B0B3-0B7C588FD52F}"/>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1856073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FFF6A-7C8D-7348-8013-ABF0BC26E1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D09692-F7F3-09C7-22DC-F303903D4A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99C364-03A6-EA84-6EDC-9C428F77E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E2A547-4EA3-F0C1-AD52-02B79E89CE9E}"/>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6" name="Footer Placeholder 5">
            <a:extLst>
              <a:ext uri="{FF2B5EF4-FFF2-40B4-BE49-F238E27FC236}">
                <a16:creationId xmlns:a16="http://schemas.microsoft.com/office/drawing/2014/main" id="{8223D473-CB1B-226E-4D1D-87098328B9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603714-06A2-0C42-2D21-A5E6C10D8D73}"/>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3972999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57BF6-55E0-163C-0EB3-4FDF7794B4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F62A65-8E98-B6FC-D25B-E1D56B7D0D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A46AC3-319D-973F-3022-711AF21706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8BDF9A-848D-7788-B19A-75E66E7B5B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4B3FB7-22B9-41B9-ED02-A8DD7081A5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36BFD1-8707-B270-6853-57FC960E63D8}"/>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8" name="Footer Placeholder 7">
            <a:extLst>
              <a:ext uri="{FF2B5EF4-FFF2-40B4-BE49-F238E27FC236}">
                <a16:creationId xmlns:a16="http://schemas.microsoft.com/office/drawing/2014/main" id="{F36BFCAA-9FEA-7616-D6CD-F48BE9B5CF7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BAA5A5-A713-178E-B43C-B2D706375643}"/>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72645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9A9CF-9A60-355F-48BF-CFBA34B9C8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D619CD-9913-7999-A6E6-34D3A9F0E4D3}"/>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4" name="Footer Placeholder 3">
            <a:extLst>
              <a:ext uri="{FF2B5EF4-FFF2-40B4-BE49-F238E27FC236}">
                <a16:creationId xmlns:a16="http://schemas.microsoft.com/office/drawing/2014/main" id="{2A2F1DC8-94A4-5711-061C-E910B170BB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A061D8B-7788-9A37-D69C-5C4210391DE0}"/>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485079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84F789-0CE8-4B40-469E-C7DAF8969CC4}"/>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3" name="Footer Placeholder 2">
            <a:extLst>
              <a:ext uri="{FF2B5EF4-FFF2-40B4-BE49-F238E27FC236}">
                <a16:creationId xmlns:a16="http://schemas.microsoft.com/office/drawing/2014/main" id="{EAE41AD0-E829-51A2-9520-2AD90F3095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8FB6DE-530C-7A77-079C-BC8E2540B99F}"/>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2782638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09E42-18F5-32EE-12BD-E6BEDAD608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A6943A-7B42-9148-A7B6-BA38935FD6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580A38-1292-5316-138F-F49B14AFBB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A1849-3F80-58FF-CFFB-F203ECB53BBB}"/>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6" name="Footer Placeholder 5">
            <a:extLst>
              <a:ext uri="{FF2B5EF4-FFF2-40B4-BE49-F238E27FC236}">
                <a16:creationId xmlns:a16="http://schemas.microsoft.com/office/drawing/2014/main" id="{38843806-F972-D476-98E9-C22515F612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2EC50B-E707-6D43-543D-E541B1E32AAB}"/>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2405628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00157-B5E9-476C-4F45-74F821A174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E8939F-C2F4-5D65-DAEC-CEED289C24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CDD41B-35DC-EEB0-2619-BA6D1FFB5F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6C8A85-AD1E-6288-2FDB-08FB7DF88F15}"/>
              </a:ext>
            </a:extLst>
          </p:cNvPr>
          <p:cNvSpPr>
            <a:spLocks noGrp="1"/>
          </p:cNvSpPr>
          <p:nvPr>
            <p:ph type="dt" sz="half" idx="10"/>
          </p:nvPr>
        </p:nvSpPr>
        <p:spPr/>
        <p:txBody>
          <a:bodyPr/>
          <a:lstStyle/>
          <a:p>
            <a:fld id="{764052C4-1780-4C12-AECA-9D9279E9838E}" type="datetimeFigureOut">
              <a:rPr lang="en-US" smtClean="0"/>
              <a:t>7/12/2026</a:t>
            </a:fld>
            <a:endParaRPr lang="en-US"/>
          </a:p>
        </p:txBody>
      </p:sp>
      <p:sp>
        <p:nvSpPr>
          <p:cNvPr id="6" name="Footer Placeholder 5">
            <a:extLst>
              <a:ext uri="{FF2B5EF4-FFF2-40B4-BE49-F238E27FC236}">
                <a16:creationId xmlns:a16="http://schemas.microsoft.com/office/drawing/2014/main" id="{A5FEF7E6-8D46-7034-BC1D-7E900A1101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2A4156-D790-10B8-66C8-2BA4108B5F61}"/>
              </a:ext>
            </a:extLst>
          </p:cNvPr>
          <p:cNvSpPr>
            <a:spLocks noGrp="1"/>
          </p:cNvSpPr>
          <p:nvPr>
            <p:ph type="sldNum" sz="quarter" idx="12"/>
          </p:nvPr>
        </p:nvSpPr>
        <p:spPr/>
        <p:txBody>
          <a:bodyPr/>
          <a:lstStyle/>
          <a:p>
            <a:fld id="{425179E7-F66B-4B69-96EF-04DC209ACF5C}" type="slidenum">
              <a:rPr lang="en-US" smtClean="0"/>
              <a:t>‹#›</a:t>
            </a:fld>
            <a:endParaRPr lang="en-US"/>
          </a:p>
        </p:txBody>
      </p:sp>
    </p:spTree>
    <p:extLst>
      <p:ext uri="{BB962C8B-B14F-4D97-AF65-F5344CB8AC3E}">
        <p14:creationId xmlns:p14="http://schemas.microsoft.com/office/powerpoint/2010/main" val="52701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6D3023-D611-17F6-A1E8-476A245C6F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6CBE08-975E-94DA-3A47-612DAB4235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4C9A3E-CC11-98D6-5BA2-0C03EA0555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4052C4-1780-4C12-AECA-9D9279E9838E}" type="datetimeFigureOut">
              <a:rPr lang="en-US" smtClean="0"/>
              <a:t>7/12/2026</a:t>
            </a:fld>
            <a:endParaRPr lang="en-US"/>
          </a:p>
        </p:txBody>
      </p:sp>
      <p:sp>
        <p:nvSpPr>
          <p:cNvPr id="5" name="Footer Placeholder 4">
            <a:extLst>
              <a:ext uri="{FF2B5EF4-FFF2-40B4-BE49-F238E27FC236}">
                <a16:creationId xmlns:a16="http://schemas.microsoft.com/office/drawing/2014/main" id="{028613EF-25D0-6ABD-15A6-655C71B889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32F129F-B20A-F111-9A75-6114A66DC9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25179E7-F66B-4B69-96EF-04DC209ACF5C}" type="slidenum">
              <a:rPr lang="en-US" smtClean="0"/>
              <a:t>‹#›</a:t>
            </a:fld>
            <a:endParaRPr lang="en-US"/>
          </a:p>
        </p:txBody>
      </p:sp>
    </p:spTree>
    <p:extLst>
      <p:ext uri="{BB962C8B-B14F-4D97-AF65-F5344CB8AC3E}">
        <p14:creationId xmlns:p14="http://schemas.microsoft.com/office/powerpoint/2010/main" val="163973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3A20FF71-56DE-449E-6C3A-8E88F7D0D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72660" y="548640"/>
            <a:ext cx="6530492" cy="5215729"/>
          </a:xfrm>
          <a:prstGeom prst="rect">
            <a:avLst/>
          </a:prstGeom>
          <a:noFill/>
          <a:ln>
            <a:noFill/>
          </a:ln>
        </p:spPr>
      </p:pic>
      <p:sp>
        <p:nvSpPr>
          <p:cNvPr id="3" name="TextBox 2">
            <a:extLst>
              <a:ext uri="{FF2B5EF4-FFF2-40B4-BE49-F238E27FC236}">
                <a16:creationId xmlns:a16="http://schemas.microsoft.com/office/drawing/2014/main" id="{E8B797EE-3AAA-6739-98C5-FD97C511D9C2}"/>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D0E4C49-52CB-CFC1-AE64-40D4AC07F1C7}"/>
              </a:ext>
            </a:extLst>
          </p:cNvPr>
          <p:cNvSpPr txBox="1"/>
          <p:nvPr/>
        </p:nvSpPr>
        <p:spPr>
          <a:xfrm>
            <a:off x="178308" y="3773103"/>
            <a:ext cx="4411980" cy="1323439"/>
          </a:xfrm>
          <a:prstGeom prst="rect">
            <a:avLst/>
          </a:prstGeom>
          <a:noFill/>
        </p:spPr>
        <p:txBody>
          <a:bodyPr wrap="square" rtlCol="0">
            <a:spAutoFit/>
          </a:bodyPr>
          <a:lstStyle/>
          <a:p>
            <a:pPr algn="ctr"/>
            <a:r>
              <a:rPr lang="en-US" sz="4000" b="1" dirty="0">
                <a:solidFill>
                  <a:srgbClr val="65EDFB"/>
                </a:solidFill>
                <a:latin typeface="Calibri" panose="020F0502020204030204" pitchFamily="34" charset="0"/>
                <a:ea typeface="Calibri" panose="020F0502020204030204" pitchFamily="34" charset="0"/>
                <a:cs typeface="Calibri" panose="020F0502020204030204" pitchFamily="34" charset="0"/>
              </a:rPr>
              <a:t>Foundational Social Understandings </a:t>
            </a:r>
          </a:p>
        </p:txBody>
      </p:sp>
      <p:cxnSp>
        <p:nvCxnSpPr>
          <p:cNvPr id="7" name="Straight Connector 6">
            <a:extLst>
              <a:ext uri="{FF2B5EF4-FFF2-40B4-BE49-F238E27FC236}">
                <a16:creationId xmlns:a16="http://schemas.microsoft.com/office/drawing/2014/main" id="{490A3F78-BF7F-E7B0-3661-B712D23E0F0D}"/>
              </a:ext>
            </a:extLst>
          </p:cNvPr>
          <p:cNvCxnSpPr/>
          <p:nvPr/>
        </p:nvCxnSpPr>
        <p:spPr>
          <a:xfrm>
            <a:off x="786384" y="5184648"/>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187ECC7-A07E-0A35-487B-735F2DFC7CB3}"/>
              </a:ext>
            </a:extLst>
          </p:cNvPr>
          <p:cNvSpPr txBox="1"/>
          <p:nvPr/>
        </p:nvSpPr>
        <p:spPr>
          <a:xfrm>
            <a:off x="859536" y="2438566"/>
            <a:ext cx="3049524" cy="646331"/>
          </a:xfrm>
          <a:prstGeom prst="rect">
            <a:avLst/>
          </a:prstGeom>
          <a:noFill/>
        </p:spPr>
        <p:txBody>
          <a:bodyPr wrap="square" rtlCol="0">
            <a:spAutoFit/>
          </a:bodyPr>
          <a:lstStyle/>
          <a:p>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5</a:t>
            </a:r>
          </a:p>
        </p:txBody>
      </p:sp>
    </p:spTree>
    <p:extLst>
      <p:ext uri="{BB962C8B-B14F-4D97-AF65-F5344CB8AC3E}">
        <p14:creationId xmlns:p14="http://schemas.microsoft.com/office/powerpoint/2010/main" val="3077867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DABAD-BE38-A510-0334-14933F26E3E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3B03A8-7AB3-10FD-BD15-8C640ABBA695}"/>
              </a:ext>
            </a:extLst>
          </p:cNvPr>
          <p:cNvSpPr txBox="1"/>
          <p:nvPr/>
        </p:nvSpPr>
        <p:spPr>
          <a:xfrm>
            <a:off x="4654296" y="530352"/>
            <a:ext cx="401421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Leadership</a:t>
            </a:r>
          </a:p>
        </p:txBody>
      </p:sp>
      <p:sp>
        <p:nvSpPr>
          <p:cNvPr id="3" name="TextBox 2">
            <a:extLst>
              <a:ext uri="{FF2B5EF4-FFF2-40B4-BE49-F238E27FC236}">
                <a16:creationId xmlns:a16="http://schemas.microsoft.com/office/drawing/2014/main" id="{24A93FA2-4F82-0FDC-2729-CCF576EF0BE7}"/>
              </a:ext>
            </a:extLst>
          </p:cNvPr>
          <p:cNvSpPr txBox="1"/>
          <p:nvPr/>
        </p:nvSpPr>
        <p:spPr>
          <a:xfrm>
            <a:off x="1508760" y="1554480"/>
            <a:ext cx="9244584"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contrast, positions of leadership in a corporate capitalist economy are deliberately populated with individuals who are deemed most likely to benefit the financial bottom line of corporations.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tend to be individuals who have enthusiastically and uncritically embraced the flawed social understandings upon which capitalism is based and are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particularly inclined, willing, and able to upregulate expression of the non-altruistic behavioral capacities that help create wealth.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Such individuals tend to create, or acquiesce to,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Mean Social Arrangements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in turn, lead to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Social Atrocity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88005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49864-C64F-F8B3-A1B8-500E5332ED6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C6575C-6DE2-8D75-7E11-325EE63212D9}"/>
              </a:ext>
            </a:extLst>
          </p:cNvPr>
          <p:cNvSpPr txBox="1"/>
          <p:nvPr/>
        </p:nvSpPr>
        <p:spPr>
          <a:xfrm>
            <a:off x="4690872" y="310896"/>
            <a:ext cx="401421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Leadership</a:t>
            </a:r>
          </a:p>
        </p:txBody>
      </p:sp>
      <p:sp>
        <p:nvSpPr>
          <p:cNvPr id="3" name="TextBox 2">
            <a:extLst>
              <a:ext uri="{FF2B5EF4-FFF2-40B4-BE49-F238E27FC236}">
                <a16:creationId xmlns:a16="http://schemas.microsoft.com/office/drawing/2014/main" id="{D5B19183-945F-CB67-E896-9BC19FD6FC05}"/>
              </a:ext>
            </a:extLst>
          </p:cNvPr>
          <p:cNvSpPr txBox="1"/>
          <p:nvPr/>
        </p:nvSpPr>
        <p:spPr>
          <a:xfrm>
            <a:off x="941832" y="1143000"/>
            <a:ext cx="9948672" cy="526297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Because of capitalism’s understanding of leadership,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it is no wonder that the world is in such a mess!!</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lvl="1"/>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corporate capitalist economic model has heavily dominated the global economy and global society. </a:t>
            </a:r>
          </a:p>
          <a:p>
            <a:pPr lvl="1"/>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model has placed its preferred non-altruistic “leaders” in positions of power, throughout corporations and throughout complicit governments, globally.</a:t>
            </a:r>
          </a:p>
          <a:p>
            <a:pPr lvl="1"/>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lvl="1"/>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“leaders” tend to create (or agree to)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Mean Social Arrangements</a:t>
            </a:r>
          </a:p>
          <a:p>
            <a:pPr lvl="1"/>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predictable result is one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Social Atrocity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after another</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056689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F8480F-DBCE-FB8C-3CAC-5139FD317F3E}"/>
              </a:ext>
            </a:extLst>
          </p:cNvPr>
          <p:cNvSpPr txBox="1"/>
          <p:nvPr/>
        </p:nvSpPr>
        <p:spPr>
          <a:xfrm>
            <a:off x="3401568" y="658368"/>
            <a:ext cx="5330952"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Motivation and Incentive</a:t>
            </a:r>
          </a:p>
        </p:txBody>
      </p:sp>
      <p:sp>
        <p:nvSpPr>
          <p:cNvPr id="5" name="TextBox 4">
            <a:extLst>
              <a:ext uri="{FF2B5EF4-FFF2-40B4-BE49-F238E27FC236}">
                <a16:creationId xmlns:a16="http://schemas.microsoft.com/office/drawing/2014/main" id="{D4D8AB9F-A378-8B55-F16C-9847D6E5DD01}"/>
              </a:ext>
            </a:extLst>
          </p:cNvPr>
          <p:cNvSpPr txBox="1"/>
          <p:nvPr/>
        </p:nvSpPr>
        <p:spPr>
          <a:xfrm>
            <a:off x="2203704" y="2130552"/>
            <a:ext cx="8458200" cy="1200329"/>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CHPEM’s understanding of motivation and incentive is completely different from capitalism’s beliefs about motivation and incentive</a:t>
            </a:r>
          </a:p>
        </p:txBody>
      </p:sp>
    </p:spTree>
    <p:extLst>
      <p:ext uri="{BB962C8B-B14F-4D97-AF65-F5344CB8AC3E}">
        <p14:creationId xmlns:p14="http://schemas.microsoft.com/office/powerpoint/2010/main" val="1569586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C417F-1B8C-0C2B-BB6A-2CD476B079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0A09AD9-754B-3C38-8AB4-1FBB2ACA41D5}"/>
              </a:ext>
            </a:extLst>
          </p:cNvPr>
          <p:cNvSpPr txBox="1"/>
          <p:nvPr/>
        </p:nvSpPr>
        <p:spPr>
          <a:xfrm>
            <a:off x="3511296" y="495961"/>
            <a:ext cx="5330952"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Motivation and Incentive</a:t>
            </a:r>
          </a:p>
        </p:txBody>
      </p:sp>
      <p:sp>
        <p:nvSpPr>
          <p:cNvPr id="3" name="TextBox 2">
            <a:extLst>
              <a:ext uri="{FF2B5EF4-FFF2-40B4-BE49-F238E27FC236}">
                <a16:creationId xmlns:a16="http://schemas.microsoft.com/office/drawing/2014/main" id="{92555533-044A-D4E3-3A75-4FB8E5CC3B34}"/>
              </a:ext>
            </a:extLst>
          </p:cNvPr>
          <p:cNvSpPr txBox="1"/>
          <p:nvPr/>
        </p:nvSpPr>
        <p:spPr>
          <a:xfrm>
            <a:off x="1554480" y="1545336"/>
            <a:ext cx="8705088"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encourages “moral incentive”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discourages “monetary incentive.”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salaried physicians and nurses in a children’s hospital take excellent care of sick children because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they naturally feel it is the moral thing to do.</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In their view it is their moral duty to do all they can to help such a child, and they are happy to do so. They view  the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fulfillment of their moral duty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to be not only essential for the child, but also to be a very rewarding experience for them.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According to the CHPEM,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monetary incentive is neither necessary nor desirable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98942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DF69-0196-2B08-896E-33154F5C1E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A68A167-E097-11B6-7FBF-3DBC870A23F0}"/>
              </a:ext>
            </a:extLst>
          </p:cNvPr>
          <p:cNvSpPr txBox="1"/>
          <p:nvPr/>
        </p:nvSpPr>
        <p:spPr>
          <a:xfrm>
            <a:off x="3401568" y="658368"/>
            <a:ext cx="5330952"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Motivation and Incentive</a:t>
            </a:r>
          </a:p>
        </p:txBody>
      </p:sp>
      <p:sp>
        <p:nvSpPr>
          <p:cNvPr id="3" name="TextBox 2">
            <a:extLst>
              <a:ext uri="{FF2B5EF4-FFF2-40B4-BE49-F238E27FC236}">
                <a16:creationId xmlns:a16="http://schemas.microsoft.com/office/drawing/2014/main" id="{C7A842A4-B974-3082-186E-193812567E90}"/>
              </a:ext>
            </a:extLst>
          </p:cNvPr>
          <p:cNvSpPr txBox="1"/>
          <p:nvPr/>
        </p:nvSpPr>
        <p:spPr>
          <a:xfrm>
            <a:off x="1673352" y="1655064"/>
            <a:ext cx="8677656"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According to the corporate capitalist model, </a:t>
            </a:r>
            <a:r>
              <a:rPr lang="en-US" sz="2400" b="1" u="sng" dirty="0">
                <a:solidFill>
                  <a:srgbClr val="66FFFF"/>
                </a:solidFill>
                <a:latin typeface="Calibri" panose="020F0502020204030204" pitchFamily="34" charset="0"/>
                <a:ea typeface="Calibri" panose="020F0502020204030204" pitchFamily="34" charset="0"/>
                <a:cs typeface="Calibri" panose="020F0502020204030204" pitchFamily="34" charset="0"/>
              </a:rPr>
              <a:t>monetary incentive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essential, because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“without it, people will not have sufficient incentive to work optimally hard or well.”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This may be true of capitalist “leaders” and workers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who have long been immersed in a capitalist culture and have accepted and internalized capitalism’s set of social (mis)understandings.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when such workers are immersed in a healthier, wiser social milieu, one that upregulates expression of the altruistic capacities of our human nature, these workers may work hard and well without monetary incentive.</a:t>
            </a:r>
          </a:p>
        </p:txBody>
      </p:sp>
    </p:spTree>
    <p:extLst>
      <p:ext uri="{BB962C8B-B14F-4D97-AF65-F5344CB8AC3E}">
        <p14:creationId xmlns:p14="http://schemas.microsoft.com/office/powerpoint/2010/main" val="41897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5260EA-5F89-1266-7D58-8A5FFDE41695}"/>
              </a:ext>
            </a:extLst>
          </p:cNvPr>
          <p:cNvSpPr txBox="1"/>
          <p:nvPr/>
        </p:nvSpPr>
        <p:spPr>
          <a:xfrm>
            <a:off x="4517136" y="493776"/>
            <a:ext cx="4864608"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Competition</a:t>
            </a:r>
          </a:p>
        </p:txBody>
      </p:sp>
      <p:sp>
        <p:nvSpPr>
          <p:cNvPr id="3" name="TextBox 2">
            <a:extLst>
              <a:ext uri="{FF2B5EF4-FFF2-40B4-BE49-F238E27FC236}">
                <a16:creationId xmlns:a16="http://schemas.microsoft.com/office/drawing/2014/main" id="{3F098838-A58A-877C-1BF9-ED8296F010B9}"/>
              </a:ext>
            </a:extLst>
          </p:cNvPr>
          <p:cNvSpPr txBox="1"/>
          <p:nvPr/>
        </p:nvSpPr>
        <p:spPr>
          <a:xfrm>
            <a:off x="1691640" y="1453896"/>
            <a:ext cx="8631936"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understands that the word “competition” comes from the two Latin words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“com”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“petere,”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which mean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“with (or together)”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“to seek,”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respectively.  Accordingly, the CHPEM promotes the notion that the purpose of competition is to help each other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“to seek [new heights] together,”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usually in a fun and spirited way, such that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all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improve.</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corporate capitalist model promotes the notion that competition is all about winning, beating, defeating, and eliminating.  It is all about capturing “market share.”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It is a rather cut-throat, inaccurate, crude perversion of what the word “competition” truly means.</a:t>
            </a:r>
          </a:p>
        </p:txBody>
      </p:sp>
    </p:spTree>
    <p:extLst>
      <p:ext uri="{BB962C8B-B14F-4D97-AF65-F5344CB8AC3E}">
        <p14:creationId xmlns:p14="http://schemas.microsoft.com/office/powerpoint/2010/main" val="1495949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59889-5F95-A103-FDB3-72DDEDD8D7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74F26DF-DC95-FEFE-4373-0868FCFB3BC7}"/>
              </a:ext>
            </a:extLst>
          </p:cNvPr>
          <p:cNvSpPr txBox="1"/>
          <p:nvPr/>
        </p:nvSpPr>
        <p:spPr>
          <a:xfrm>
            <a:off x="4517136" y="493776"/>
            <a:ext cx="4864608"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Competition</a:t>
            </a:r>
          </a:p>
        </p:txBody>
      </p:sp>
      <p:sp>
        <p:nvSpPr>
          <p:cNvPr id="3" name="TextBox 2">
            <a:extLst>
              <a:ext uri="{FF2B5EF4-FFF2-40B4-BE49-F238E27FC236}">
                <a16:creationId xmlns:a16="http://schemas.microsoft.com/office/drawing/2014/main" id="{2324C0EE-DC89-E21B-3139-7A47A0CB83E6}"/>
              </a:ext>
            </a:extLst>
          </p:cNvPr>
          <p:cNvSpPr txBox="1"/>
          <p:nvPr/>
        </p:nvSpPr>
        <p:spPr>
          <a:xfrm>
            <a:off x="1691640" y="1453896"/>
            <a:ext cx="8631936" cy="4154984"/>
          </a:xfrm>
          <a:prstGeom prst="rect">
            <a:avLst/>
          </a:prstGeom>
          <a:noFill/>
        </p:spPr>
        <p:txBody>
          <a:bodyPr wrap="square" rtlCol="0">
            <a:spAutoFit/>
          </a:bodyPr>
          <a:lstStyle/>
          <a:p>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The CHPEM sees little, if any, role or need for competition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(i.e., “competition” as accurately understood)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in healthcare or even in the general economy.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does not view such competition as a necessary or desirable motivating factor.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It views competition as having a role primarily, if not exclusively, in sports, games, and other enjoyable pastimes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is, the role of competition is primarily to add fun and spirit to pastime activities---not as a motivating factor in economic activities. </a:t>
            </a:r>
          </a:p>
        </p:txBody>
      </p:sp>
    </p:spTree>
    <p:extLst>
      <p:ext uri="{BB962C8B-B14F-4D97-AF65-F5344CB8AC3E}">
        <p14:creationId xmlns:p14="http://schemas.microsoft.com/office/powerpoint/2010/main" val="1320574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082E89-5916-5809-A388-E97667369A03}"/>
              </a:ext>
            </a:extLst>
          </p:cNvPr>
          <p:cNvSpPr txBox="1"/>
          <p:nvPr/>
        </p:nvSpPr>
        <p:spPr>
          <a:xfrm>
            <a:off x="4727448" y="539716"/>
            <a:ext cx="3675888"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Freedom</a:t>
            </a:r>
          </a:p>
        </p:txBody>
      </p:sp>
      <p:sp>
        <p:nvSpPr>
          <p:cNvPr id="3" name="TextBox 2">
            <a:extLst>
              <a:ext uri="{FF2B5EF4-FFF2-40B4-BE49-F238E27FC236}">
                <a16:creationId xmlns:a16="http://schemas.microsoft.com/office/drawing/2014/main" id="{8036BB96-3FA2-A0BE-A862-10773D73A2C4}"/>
              </a:ext>
            </a:extLst>
          </p:cNvPr>
          <p:cNvSpPr txBox="1"/>
          <p:nvPr/>
        </p:nvSpPr>
        <p:spPr>
          <a:xfrm>
            <a:off x="1655064" y="1682496"/>
            <a:ext cx="8677656" cy="230832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From the CHPEM’s point of view,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one of the most precious freedoms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the freedom that comes from altruistically participating in comprehensive public efforts to genuinely look after others;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the freedom to enjoy widespread up-regulated expressions of the human capacity for kindness and altruism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oneself and in the larger society, which are inter-dependent.</a:t>
            </a:r>
          </a:p>
        </p:txBody>
      </p:sp>
    </p:spTree>
    <p:extLst>
      <p:ext uri="{BB962C8B-B14F-4D97-AF65-F5344CB8AC3E}">
        <p14:creationId xmlns:p14="http://schemas.microsoft.com/office/powerpoint/2010/main" val="4189449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33A41-28AD-E5EC-E4AC-9531F2EF369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8AEBC8E-D46F-D662-E462-FBE882994D00}"/>
              </a:ext>
            </a:extLst>
          </p:cNvPr>
          <p:cNvSpPr txBox="1"/>
          <p:nvPr/>
        </p:nvSpPr>
        <p:spPr>
          <a:xfrm>
            <a:off x="4727448" y="539716"/>
            <a:ext cx="3675888"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Freedom</a:t>
            </a:r>
          </a:p>
        </p:txBody>
      </p:sp>
      <p:sp>
        <p:nvSpPr>
          <p:cNvPr id="3" name="TextBox 2">
            <a:extLst>
              <a:ext uri="{FF2B5EF4-FFF2-40B4-BE49-F238E27FC236}">
                <a16:creationId xmlns:a16="http://schemas.microsoft.com/office/drawing/2014/main" id="{E02961B6-6C56-0B3A-D3E6-46E28218C93E}"/>
              </a:ext>
            </a:extLst>
          </p:cNvPr>
          <p:cNvSpPr txBox="1"/>
          <p:nvPr/>
        </p:nvSpPr>
        <p:spPr>
          <a:xfrm>
            <a:off x="1755648" y="1691640"/>
            <a:ext cx="8037576"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This type of freedom is quite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spotty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in societies dominated by corporate capitalism. Indeed,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this freedom was markedly compromised in children’s hospitals when the corporate capitalist model replaced the CHPEM</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Not only did the corporate leaders in the corporatized children’s hospitals take away much of this precious type of freedom, those of us who insisted on practicing an altruistic version of medicine were punished for doing so. </a:t>
            </a:r>
          </a:p>
        </p:txBody>
      </p:sp>
    </p:spTree>
    <p:extLst>
      <p:ext uri="{BB962C8B-B14F-4D97-AF65-F5344CB8AC3E}">
        <p14:creationId xmlns:p14="http://schemas.microsoft.com/office/powerpoint/2010/main" val="3181489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016A-9473-42E0-6BA3-513FDFE514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812F2A6-18A4-C1EA-923F-EDCE2B3373B6}"/>
              </a:ext>
            </a:extLst>
          </p:cNvPr>
          <p:cNvSpPr txBox="1"/>
          <p:nvPr/>
        </p:nvSpPr>
        <p:spPr>
          <a:xfrm>
            <a:off x="4709160" y="265396"/>
            <a:ext cx="3675888"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Freedom</a:t>
            </a:r>
          </a:p>
        </p:txBody>
      </p:sp>
      <p:sp>
        <p:nvSpPr>
          <p:cNvPr id="3" name="TextBox 2">
            <a:extLst>
              <a:ext uri="{FF2B5EF4-FFF2-40B4-BE49-F238E27FC236}">
                <a16:creationId xmlns:a16="http://schemas.microsoft.com/office/drawing/2014/main" id="{185F3CE6-402D-D54F-54BA-1A9EC5C3C118}"/>
              </a:ext>
            </a:extLst>
          </p:cNvPr>
          <p:cNvSpPr txBox="1"/>
          <p:nvPr/>
        </p:nvSpPr>
        <p:spPr>
          <a:xfrm>
            <a:off x="1252728" y="1060704"/>
            <a:ext cx="9427464" cy="489364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According to the corporate capitalist point of view,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individual liberty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the freedom to maximally pursue one’s self-interest (unimpeded by “big government”) are the most precious freedoms.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Individual liberty is certainly important and precious, and it must be protected from totalitarian assault.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Both individual liberty and the “precious freedom” mentioned above need to be protected and can co-exist.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Corporate capitalism provides and protects the former, at the expense of the latter.  Totalitarian socialism and communism demonize individual liberty and harshly take it away.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The CHPEM seeks to provide and protect </a:t>
            </a:r>
            <a:r>
              <a:rPr lang="en-US" sz="2400" b="1" u="sng" dirty="0">
                <a:solidFill>
                  <a:srgbClr val="66FFFF"/>
                </a:solidFill>
                <a:latin typeface="Calibri" panose="020F0502020204030204" pitchFamily="34" charset="0"/>
                <a:ea typeface="Calibri" panose="020F0502020204030204" pitchFamily="34" charset="0"/>
                <a:cs typeface="Calibri" panose="020F0502020204030204" pitchFamily="34" charset="0"/>
              </a:rPr>
              <a:t>both</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 types of freedom.</a:t>
            </a:r>
          </a:p>
        </p:txBody>
      </p:sp>
    </p:spTree>
    <p:extLst>
      <p:ext uri="{BB962C8B-B14F-4D97-AF65-F5344CB8AC3E}">
        <p14:creationId xmlns:p14="http://schemas.microsoft.com/office/powerpoint/2010/main" val="2998441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092414-A2AA-D268-0217-78C3E474B1B8}"/>
              </a:ext>
            </a:extLst>
          </p:cNvPr>
          <p:cNvSpPr txBox="1"/>
          <p:nvPr/>
        </p:nvSpPr>
        <p:spPr>
          <a:xfrm>
            <a:off x="1402080" y="599440"/>
            <a:ext cx="9906000" cy="1384995"/>
          </a:xfrm>
          <a:prstGeom prst="rect">
            <a:avLst/>
          </a:prstGeom>
          <a:noFill/>
        </p:spPr>
        <p:txBody>
          <a:bodyPr wrap="square" rtlCol="0">
            <a:spAutoFit/>
          </a:bodyPr>
          <a:lstStyle/>
          <a:p>
            <a:r>
              <a:rPr lang="en-US" sz="2800" b="1" dirty="0">
                <a:solidFill>
                  <a:srgbClr val="FFFF00"/>
                </a:solidFill>
                <a:latin typeface="Calibri" panose="020F0502020204030204" pitchFamily="34" charset="0"/>
                <a:ea typeface="Calibri" panose="020F0502020204030204" pitchFamily="34" charset="0"/>
                <a:cs typeface="Calibri" panose="020F0502020204030204" pitchFamily="34" charset="0"/>
              </a:rPr>
              <a:t>The set of social understandings upon which the CHPEM is based is completely different from the set of social understandings (and I would say </a:t>
            </a:r>
            <a:r>
              <a:rPr lang="en-US" sz="2800" b="1" u="sng" dirty="0">
                <a:solidFill>
                  <a:srgbClr val="FFFF00"/>
                </a:solidFill>
                <a:latin typeface="Calibri" panose="020F0502020204030204" pitchFamily="34" charset="0"/>
                <a:ea typeface="Calibri" panose="020F0502020204030204" pitchFamily="34" charset="0"/>
                <a:cs typeface="Calibri" panose="020F0502020204030204" pitchFamily="34" charset="0"/>
              </a:rPr>
              <a:t>mis</a:t>
            </a:r>
            <a:r>
              <a:rPr lang="en-US" sz="2800" b="1" dirty="0">
                <a:solidFill>
                  <a:srgbClr val="FFFF00"/>
                </a:solidFill>
                <a:latin typeface="Calibri" panose="020F0502020204030204" pitchFamily="34" charset="0"/>
                <a:ea typeface="Calibri" panose="020F0502020204030204" pitchFamily="34" charset="0"/>
                <a:cs typeface="Calibri" panose="020F0502020204030204" pitchFamily="34" charset="0"/>
              </a:rPr>
              <a:t>understandings) upon which capitalism is based. </a:t>
            </a:r>
          </a:p>
        </p:txBody>
      </p:sp>
      <p:sp>
        <p:nvSpPr>
          <p:cNvPr id="5" name="TextBox 4">
            <a:extLst>
              <a:ext uri="{FF2B5EF4-FFF2-40B4-BE49-F238E27FC236}">
                <a16:creationId xmlns:a16="http://schemas.microsoft.com/office/drawing/2014/main" id="{25248BF2-BFA3-A8FA-DA22-8EA1FDEE823F}"/>
              </a:ext>
            </a:extLst>
          </p:cNvPr>
          <p:cNvSpPr txBox="1"/>
          <p:nvPr/>
        </p:nvSpPr>
        <p:spPr>
          <a:xfrm>
            <a:off x="853440" y="2854960"/>
            <a:ext cx="5801360" cy="954107"/>
          </a:xfrm>
          <a:prstGeom prst="rect">
            <a:avLst/>
          </a:prstGeom>
          <a:noFill/>
        </p:spPr>
        <p:txBody>
          <a:bodyPr wrap="squar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The set of social understandings upon which the CHPEM is based yields</a:t>
            </a:r>
          </a:p>
        </p:txBody>
      </p:sp>
      <p:sp>
        <p:nvSpPr>
          <p:cNvPr id="6" name="TextBox 5">
            <a:extLst>
              <a:ext uri="{FF2B5EF4-FFF2-40B4-BE49-F238E27FC236}">
                <a16:creationId xmlns:a16="http://schemas.microsoft.com/office/drawing/2014/main" id="{5EA007C5-3923-B171-B372-354286D171CA}"/>
              </a:ext>
            </a:extLst>
          </p:cNvPr>
          <p:cNvSpPr txBox="1"/>
          <p:nvPr/>
        </p:nvSpPr>
        <p:spPr>
          <a:xfrm>
            <a:off x="772160" y="4511040"/>
            <a:ext cx="5801360" cy="1384995"/>
          </a:xfrm>
          <a:prstGeom prst="rect">
            <a:avLst/>
          </a:prstGeom>
          <a:noFill/>
        </p:spPr>
        <p:txBody>
          <a:bodyPr wrap="squar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The (flawed) set of social understandings upon which capitalism is based yields </a:t>
            </a:r>
          </a:p>
        </p:txBody>
      </p:sp>
      <p:sp>
        <p:nvSpPr>
          <p:cNvPr id="7" name="TextBox 6">
            <a:extLst>
              <a:ext uri="{FF2B5EF4-FFF2-40B4-BE49-F238E27FC236}">
                <a16:creationId xmlns:a16="http://schemas.microsoft.com/office/drawing/2014/main" id="{0822E508-5465-06BE-3484-C87B24E353D6}"/>
              </a:ext>
            </a:extLst>
          </p:cNvPr>
          <p:cNvSpPr txBox="1"/>
          <p:nvPr/>
        </p:nvSpPr>
        <p:spPr>
          <a:xfrm>
            <a:off x="7325360" y="2593350"/>
            <a:ext cx="4358640" cy="523220"/>
          </a:xfrm>
          <a:prstGeom prst="rect">
            <a:avLst/>
          </a:prstGeom>
          <a:noFill/>
        </p:spPr>
        <p:txBody>
          <a:bodyPr wrap="square" rtlCol="0">
            <a:spAutoFit/>
          </a:bodyPr>
          <a:lstStyle/>
          <a:p>
            <a:r>
              <a:rPr lang="en-US" sz="2800" b="1" dirty="0">
                <a:solidFill>
                  <a:srgbClr val="66FFFF"/>
                </a:solidFill>
                <a:latin typeface="Calibri" panose="020F0502020204030204" pitchFamily="34" charset="0"/>
                <a:ea typeface="Calibri" panose="020F0502020204030204" pitchFamily="34" charset="0"/>
                <a:cs typeface="Calibri" panose="020F0502020204030204" pitchFamily="34" charset="0"/>
              </a:rPr>
              <a:t>Kind Social Arrangements </a:t>
            </a:r>
          </a:p>
        </p:txBody>
      </p:sp>
      <p:sp>
        <p:nvSpPr>
          <p:cNvPr id="8" name="TextBox 7">
            <a:extLst>
              <a:ext uri="{FF2B5EF4-FFF2-40B4-BE49-F238E27FC236}">
                <a16:creationId xmlns:a16="http://schemas.microsoft.com/office/drawing/2014/main" id="{AE098736-2F15-5DB3-1ABC-A0B0DBEE1682}"/>
              </a:ext>
            </a:extLst>
          </p:cNvPr>
          <p:cNvSpPr txBox="1"/>
          <p:nvPr/>
        </p:nvSpPr>
        <p:spPr>
          <a:xfrm>
            <a:off x="7848600" y="3451890"/>
            <a:ext cx="2357120" cy="523220"/>
          </a:xfrm>
          <a:prstGeom prst="rect">
            <a:avLst/>
          </a:prstGeom>
          <a:noFill/>
        </p:spPr>
        <p:txBody>
          <a:bodyPr wrap="square" rtlCol="0">
            <a:spAutoFit/>
          </a:bodyPr>
          <a:lstStyle/>
          <a:p>
            <a:r>
              <a:rPr lang="en-US" sz="2800" b="1" dirty="0">
                <a:solidFill>
                  <a:srgbClr val="66FFFF"/>
                </a:solidFill>
                <a:latin typeface="Calibri" panose="020F0502020204030204" pitchFamily="34" charset="0"/>
                <a:ea typeface="Calibri" panose="020F0502020204030204" pitchFamily="34" charset="0"/>
                <a:cs typeface="Calibri" panose="020F0502020204030204" pitchFamily="34" charset="0"/>
              </a:rPr>
              <a:t>Social Beauty</a:t>
            </a:r>
          </a:p>
        </p:txBody>
      </p:sp>
      <p:cxnSp>
        <p:nvCxnSpPr>
          <p:cNvPr id="10" name="Straight Arrow Connector 9">
            <a:extLst>
              <a:ext uri="{FF2B5EF4-FFF2-40B4-BE49-F238E27FC236}">
                <a16:creationId xmlns:a16="http://schemas.microsoft.com/office/drawing/2014/main" id="{D5862C92-952E-85BC-6B3F-DF5ED499EF3B}"/>
              </a:ext>
            </a:extLst>
          </p:cNvPr>
          <p:cNvCxnSpPr>
            <a:cxnSpLocks/>
          </p:cNvCxnSpPr>
          <p:nvPr/>
        </p:nvCxnSpPr>
        <p:spPr>
          <a:xfrm flipV="1">
            <a:off x="6350000" y="3230880"/>
            <a:ext cx="1351280" cy="26161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3FB13CE3-8201-D4CC-C7C4-B96ABFF865FA}"/>
              </a:ext>
            </a:extLst>
          </p:cNvPr>
          <p:cNvCxnSpPr>
            <a:cxnSpLocks/>
          </p:cNvCxnSpPr>
          <p:nvPr/>
        </p:nvCxnSpPr>
        <p:spPr>
          <a:xfrm flipH="1">
            <a:off x="8940800" y="3116570"/>
            <a:ext cx="172720" cy="39879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2CEED0E5-8C51-F2B3-260A-3F5CBCEA9EC1}"/>
              </a:ext>
            </a:extLst>
          </p:cNvPr>
          <p:cNvSpPr txBox="1"/>
          <p:nvPr/>
        </p:nvSpPr>
        <p:spPr>
          <a:xfrm>
            <a:off x="7061200" y="4683760"/>
            <a:ext cx="4246880" cy="523220"/>
          </a:xfrm>
          <a:prstGeom prst="rect">
            <a:avLst/>
          </a:prstGeom>
          <a:noFill/>
        </p:spPr>
        <p:txBody>
          <a:bodyPr wrap="square" rtlCol="0">
            <a:spAutoFit/>
          </a:bodyPr>
          <a:lstStyle/>
          <a:p>
            <a:r>
              <a:rPr lang="en-US" sz="2800" b="1" dirty="0">
                <a:solidFill>
                  <a:srgbClr val="FFC000"/>
                </a:solidFill>
                <a:latin typeface="Calibri" panose="020F0502020204030204" pitchFamily="34" charset="0"/>
                <a:ea typeface="Calibri" panose="020F0502020204030204" pitchFamily="34" charset="0"/>
                <a:cs typeface="Calibri" panose="020F0502020204030204" pitchFamily="34" charset="0"/>
              </a:rPr>
              <a:t>Mean Social Arrangements</a:t>
            </a:r>
          </a:p>
        </p:txBody>
      </p:sp>
      <p:sp>
        <p:nvSpPr>
          <p:cNvPr id="22" name="TextBox 21">
            <a:extLst>
              <a:ext uri="{FF2B5EF4-FFF2-40B4-BE49-F238E27FC236}">
                <a16:creationId xmlns:a16="http://schemas.microsoft.com/office/drawing/2014/main" id="{9E182DF2-15C6-6CC3-5B37-BA26B434573E}"/>
              </a:ext>
            </a:extLst>
          </p:cNvPr>
          <p:cNvSpPr txBox="1"/>
          <p:nvPr/>
        </p:nvSpPr>
        <p:spPr>
          <a:xfrm>
            <a:off x="8006080" y="5740400"/>
            <a:ext cx="2743200" cy="523220"/>
          </a:xfrm>
          <a:prstGeom prst="rect">
            <a:avLst/>
          </a:prstGeom>
          <a:noFill/>
        </p:spPr>
        <p:txBody>
          <a:bodyPr wrap="square" rtlCol="0">
            <a:spAutoFit/>
          </a:bodyPr>
          <a:lstStyle/>
          <a:p>
            <a:r>
              <a:rPr lang="en-US" sz="2800" b="1" dirty="0">
                <a:solidFill>
                  <a:srgbClr val="FFC000"/>
                </a:solidFill>
                <a:latin typeface="Calibri" panose="020F0502020204030204" pitchFamily="34" charset="0"/>
                <a:ea typeface="Calibri" panose="020F0502020204030204" pitchFamily="34" charset="0"/>
                <a:cs typeface="Calibri" panose="020F0502020204030204" pitchFamily="34" charset="0"/>
              </a:rPr>
              <a:t>Social Atrocity</a:t>
            </a:r>
          </a:p>
        </p:txBody>
      </p:sp>
      <p:cxnSp>
        <p:nvCxnSpPr>
          <p:cNvPr id="24" name="Straight Arrow Connector 23">
            <a:extLst>
              <a:ext uri="{FF2B5EF4-FFF2-40B4-BE49-F238E27FC236}">
                <a16:creationId xmlns:a16="http://schemas.microsoft.com/office/drawing/2014/main" id="{47919678-E44C-9D73-0DAE-69E2C68DD288}"/>
              </a:ext>
            </a:extLst>
          </p:cNvPr>
          <p:cNvCxnSpPr>
            <a:cxnSpLocks/>
          </p:cNvCxnSpPr>
          <p:nvPr/>
        </p:nvCxnSpPr>
        <p:spPr>
          <a:xfrm flipV="1">
            <a:off x="4937760" y="5100320"/>
            <a:ext cx="1899920" cy="55880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AACBF195-8FB7-6CEE-CE08-9DBF2FDA1171}"/>
              </a:ext>
            </a:extLst>
          </p:cNvPr>
          <p:cNvCxnSpPr>
            <a:cxnSpLocks/>
            <a:stCxn id="21" idx="2"/>
          </p:cNvCxnSpPr>
          <p:nvPr/>
        </p:nvCxnSpPr>
        <p:spPr>
          <a:xfrm flipH="1">
            <a:off x="9027160" y="5206980"/>
            <a:ext cx="157480" cy="53342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3334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455911-F99B-98A9-9E87-B264A4AF5AD6}"/>
              </a:ext>
            </a:extLst>
          </p:cNvPr>
          <p:cNvSpPr txBox="1"/>
          <p:nvPr/>
        </p:nvSpPr>
        <p:spPr>
          <a:xfrm>
            <a:off x="1847088" y="1426464"/>
            <a:ext cx="8951976"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purpose of this presentation has been to point out the profound difference between the set of social understandings upon which the CHPEM is based and the set of social understandings upon which capitalism is based.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It is the set of social understandings upon which the CHPEM is based that enables the CHPEM to create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Kind Social Arrangements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and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Social Beauty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it is capitalism’s flawed set of social understandings that predisposes it to predictably create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Mean Social Arrangements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Social Atrocities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p:txBody>
      </p:sp>
      <p:sp>
        <p:nvSpPr>
          <p:cNvPr id="3" name="TextBox 2">
            <a:extLst>
              <a:ext uri="{FF2B5EF4-FFF2-40B4-BE49-F238E27FC236}">
                <a16:creationId xmlns:a16="http://schemas.microsoft.com/office/drawing/2014/main" id="{AB6B1858-C3A9-A1E2-D6E2-1B891E759E38}"/>
              </a:ext>
            </a:extLst>
          </p:cNvPr>
          <p:cNvSpPr txBox="1"/>
          <p:nvPr/>
        </p:nvSpPr>
        <p:spPr>
          <a:xfrm>
            <a:off x="4261104" y="493776"/>
            <a:ext cx="351129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Conclusions</a:t>
            </a:r>
          </a:p>
        </p:txBody>
      </p:sp>
    </p:spTree>
    <p:extLst>
      <p:ext uri="{BB962C8B-B14F-4D97-AF65-F5344CB8AC3E}">
        <p14:creationId xmlns:p14="http://schemas.microsoft.com/office/powerpoint/2010/main" val="1322123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3F1D0-06E7-407F-43F0-ABDC8704F1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0A45FE-6C5B-8F21-7096-8581C038B8C7}"/>
              </a:ext>
            </a:extLst>
          </p:cNvPr>
          <p:cNvSpPr txBox="1"/>
          <p:nvPr/>
        </p:nvSpPr>
        <p:spPr>
          <a:xfrm>
            <a:off x="1847088" y="1426464"/>
            <a:ext cx="8951976"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 my view the set of social understandings upon which the CHPEM is based is more accurate, far wiser, and much healthier than the set upon which capitalism is based.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Unfortunately, the set of social understandings upon which capitalism is based has not been adequately challenged.  </a:t>
            </a:r>
          </a:p>
          <a:p>
            <a:endPar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Instead, that set has been largely accepted by most of the public.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Capitalism’s continued dominance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of the global economy, global culture, and of Humanity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depends upon continued acceptance of capitalism’s set of social understandings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Such acceptance has given corporate capitalism its power, wealth, and control. </a:t>
            </a:r>
          </a:p>
        </p:txBody>
      </p:sp>
      <p:sp>
        <p:nvSpPr>
          <p:cNvPr id="3" name="TextBox 2">
            <a:extLst>
              <a:ext uri="{FF2B5EF4-FFF2-40B4-BE49-F238E27FC236}">
                <a16:creationId xmlns:a16="http://schemas.microsoft.com/office/drawing/2014/main" id="{5769F2BB-EDC1-02B5-8E39-2C13F8B2148E}"/>
              </a:ext>
            </a:extLst>
          </p:cNvPr>
          <p:cNvSpPr txBox="1"/>
          <p:nvPr/>
        </p:nvSpPr>
        <p:spPr>
          <a:xfrm>
            <a:off x="4261104" y="493776"/>
            <a:ext cx="351129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Conclusions</a:t>
            </a:r>
          </a:p>
        </p:txBody>
      </p:sp>
    </p:spTree>
    <p:extLst>
      <p:ext uri="{BB962C8B-B14F-4D97-AF65-F5344CB8AC3E}">
        <p14:creationId xmlns:p14="http://schemas.microsoft.com/office/powerpoint/2010/main" val="829845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A9BCA-FF9B-12D1-C09E-323B03467A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EBD8318-C9B1-061A-5357-4F14C42A31D0}"/>
              </a:ext>
            </a:extLst>
          </p:cNvPr>
          <p:cNvSpPr txBox="1"/>
          <p:nvPr/>
        </p:nvSpPr>
        <p:spPr>
          <a:xfrm>
            <a:off x="1837944" y="1720840"/>
            <a:ext cx="8951976" cy="3416320"/>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But this same set of social understandings that has empowered capitalism and its practitioners is also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capitalism’s Achilles Heel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If the bulk of the public were to realize that they have been </a:t>
            </a:r>
            <a:r>
              <a:rPr lang="en-US" sz="2400" b="1" u="sng" dirty="0">
                <a:solidFill>
                  <a:srgbClr val="66FFFF"/>
                </a:solidFill>
                <a:latin typeface="Calibri" panose="020F0502020204030204" pitchFamily="34" charset="0"/>
                <a:ea typeface="Calibri" panose="020F0502020204030204" pitchFamily="34" charset="0"/>
                <a:cs typeface="Calibri" panose="020F0502020204030204" pitchFamily="34" charset="0"/>
              </a:rPr>
              <a:t>gaslit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by capitalism’s promotion of its negative,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anti-human</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set of social understandings, particularly its abusive anti-human view of human nature, then public support for capitalism would wane and public support for a social and economic model like the CHPEM would increase.</a:t>
            </a: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
        <p:nvSpPr>
          <p:cNvPr id="3" name="TextBox 2">
            <a:extLst>
              <a:ext uri="{FF2B5EF4-FFF2-40B4-BE49-F238E27FC236}">
                <a16:creationId xmlns:a16="http://schemas.microsoft.com/office/drawing/2014/main" id="{04035149-48CE-ED39-EAA6-A98D6902121C}"/>
              </a:ext>
            </a:extLst>
          </p:cNvPr>
          <p:cNvSpPr txBox="1"/>
          <p:nvPr/>
        </p:nvSpPr>
        <p:spPr>
          <a:xfrm>
            <a:off x="4261104" y="493776"/>
            <a:ext cx="351129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Conclusions</a:t>
            </a:r>
          </a:p>
        </p:txBody>
      </p:sp>
    </p:spTree>
    <p:extLst>
      <p:ext uri="{BB962C8B-B14F-4D97-AF65-F5344CB8AC3E}">
        <p14:creationId xmlns:p14="http://schemas.microsoft.com/office/powerpoint/2010/main" val="2635498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91DAB5-B5F6-262B-A6DA-33B9D5894FCF}"/>
              </a:ext>
            </a:extLst>
          </p:cNvPr>
          <p:cNvSpPr txBox="1"/>
          <p:nvPr/>
        </p:nvSpPr>
        <p:spPr>
          <a:xfrm>
            <a:off x="1938528" y="1243584"/>
            <a:ext cx="8567928" cy="3785652"/>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 major theme of this course and of the book </a:t>
            </a:r>
            <a:r>
              <a:rPr lang="en-US" sz="2400" b="1" i="1" dirty="0">
                <a:solidFill>
                  <a:schemeClr val="bg1"/>
                </a:solidFill>
                <a:latin typeface="Calibri" panose="020F0502020204030204" pitchFamily="34" charset="0"/>
                <a:ea typeface="Calibri" panose="020F0502020204030204" pitchFamily="34" charset="0"/>
                <a:cs typeface="Calibri" panose="020F0502020204030204" pitchFamily="34" charset="0"/>
              </a:rPr>
              <a:t>Sowing Seeds of Social Beauty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is that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a </a:t>
            </a:r>
            <a:r>
              <a:rPr lang="en-US" sz="2400" b="1" u="sng" dirty="0">
                <a:solidFill>
                  <a:srgbClr val="66FFFF"/>
                </a:solidFill>
                <a:latin typeface="Calibri" panose="020F0502020204030204" pitchFamily="34" charset="0"/>
                <a:ea typeface="Calibri" panose="020F0502020204030204" pitchFamily="34" charset="0"/>
                <a:cs typeface="Calibri" panose="020F0502020204030204" pitchFamily="34" charset="0"/>
              </a:rPr>
              <a:t>major root cause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of current world problems is the corporate capitalist economic model</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 would further emphasize that </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the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deepest root cause</a:t>
            </a:r>
            <a:r>
              <a:rPr lang="en-US" sz="2400" b="1" dirty="0">
                <a:solidFill>
                  <a:srgbClr val="FFFF00"/>
                </a:solidFill>
                <a:latin typeface="Calibri" panose="020F0502020204030204" pitchFamily="34" charset="0"/>
                <a:ea typeface="Calibri" panose="020F0502020204030204" pitchFamily="34" charset="0"/>
                <a:cs typeface="Calibri" panose="020F0502020204030204" pitchFamily="34" charset="0"/>
              </a:rPr>
              <a:t> is the set of social mis-understandings upon which the capitalist model is based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It is that set of inadequately challenged mis-understandings that has predisposed corporate capitalists to create Mean Social Arrangements and Social Atrocities and has enabled them to accumulate obscene degrees of power, wealth, and control over Humanity.</a:t>
            </a:r>
          </a:p>
        </p:txBody>
      </p:sp>
    </p:spTree>
    <p:extLst>
      <p:ext uri="{BB962C8B-B14F-4D97-AF65-F5344CB8AC3E}">
        <p14:creationId xmlns:p14="http://schemas.microsoft.com/office/powerpoint/2010/main" val="3848671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E436-F12B-09BB-36B8-B5C6468C47B4}"/>
            </a:ext>
          </a:extLst>
        </p:cNvPr>
        <p:cNvGrpSpPr/>
        <p:nvPr/>
      </p:nvGrpSpPr>
      <p:grpSpPr>
        <a:xfrm>
          <a:off x="0" y="0"/>
          <a:ext cx="0" cy="0"/>
          <a:chOff x="0" y="0"/>
          <a:chExt cx="0" cy="0"/>
        </a:xfrm>
      </p:grpSpPr>
      <p:pic>
        <p:nvPicPr>
          <p:cNvPr id="2" name="Picture 1" descr="A painting of a person walking in a field&#10;&#10;AI-generated content may be incorrect.">
            <a:extLst>
              <a:ext uri="{FF2B5EF4-FFF2-40B4-BE49-F238E27FC236}">
                <a16:creationId xmlns:a16="http://schemas.microsoft.com/office/drawing/2014/main" id="{4613FB6F-BB46-F15C-620B-CBEABCBCD0E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8692" y="713232"/>
            <a:ext cx="6530492" cy="5215729"/>
          </a:xfrm>
          <a:prstGeom prst="rect">
            <a:avLst/>
          </a:prstGeom>
          <a:noFill/>
          <a:ln>
            <a:noFill/>
          </a:ln>
        </p:spPr>
      </p:pic>
      <p:sp>
        <p:nvSpPr>
          <p:cNvPr id="3" name="TextBox 2">
            <a:extLst>
              <a:ext uri="{FF2B5EF4-FFF2-40B4-BE49-F238E27FC236}">
                <a16:creationId xmlns:a16="http://schemas.microsoft.com/office/drawing/2014/main" id="{A090180B-1383-05DA-610C-0BDB9C821A48}"/>
              </a:ext>
            </a:extLst>
          </p:cNvPr>
          <p:cNvSpPr txBox="1"/>
          <p:nvPr/>
        </p:nvSpPr>
        <p:spPr>
          <a:xfrm>
            <a:off x="73152" y="371448"/>
            <a:ext cx="4599432" cy="1692771"/>
          </a:xfrm>
          <a:prstGeom prst="rect">
            <a:avLst/>
          </a:prstGeom>
          <a:noFill/>
        </p:spPr>
        <p:txBody>
          <a:bodyPr wrap="square" rtlCol="0">
            <a:spAutoFit/>
          </a:bodyPr>
          <a:lstStyle/>
          <a:p>
            <a:pPr algn="ctr"/>
            <a:r>
              <a:rPr lang="en-US" sz="3600" b="1" i="1" dirty="0">
                <a:solidFill>
                  <a:srgbClr val="FFFF00"/>
                </a:solidFill>
                <a:latin typeface="Calibri" panose="020F0502020204030204" pitchFamily="34" charset="0"/>
                <a:ea typeface="Calibri" panose="020F0502020204030204" pitchFamily="34" charset="0"/>
                <a:cs typeface="Calibri" panose="020F0502020204030204" pitchFamily="34" charset="0"/>
              </a:rPr>
              <a:t>Sowing Seeds of Social Beauty</a:t>
            </a:r>
          </a:p>
          <a:p>
            <a:pPr algn="ctr"/>
            <a:endParaRPr lang="en-US" sz="3200"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2CC508B1-51B8-189D-BA31-50617F15B87F}"/>
              </a:ext>
            </a:extLst>
          </p:cNvPr>
          <p:cNvCxnSpPr/>
          <p:nvPr/>
        </p:nvCxnSpPr>
        <p:spPr>
          <a:xfrm>
            <a:off x="882396" y="6227064"/>
            <a:ext cx="3191256" cy="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944F5999-9E52-8481-57C2-3BC19EE15104}"/>
              </a:ext>
            </a:extLst>
          </p:cNvPr>
          <p:cNvSpPr txBox="1"/>
          <p:nvPr/>
        </p:nvSpPr>
        <p:spPr>
          <a:xfrm>
            <a:off x="178308" y="2064219"/>
            <a:ext cx="4599432" cy="3970318"/>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Thank you for your attention </a:t>
            </a:r>
          </a:p>
          <a:p>
            <a:pPr algn="ctr"/>
            <a:endPar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and for </a:t>
            </a:r>
          </a:p>
          <a:p>
            <a:pPr algn="ctr"/>
            <a:endPar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Your interest in Sowing Seeds of Social Beauty</a:t>
            </a:r>
          </a:p>
        </p:txBody>
      </p:sp>
    </p:spTree>
    <p:extLst>
      <p:ext uri="{BB962C8B-B14F-4D97-AF65-F5344CB8AC3E}">
        <p14:creationId xmlns:p14="http://schemas.microsoft.com/office/powerpoint/2010/main" val="109919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8D0DDD-6BFB-3CDA-C15B-18B4B98A9EF3}"/>
              </a:ext>
            </a:extLst>
          </p:cNvPr>
          <p:cNvSpPr txBox="1"/>
          <p:nvPr/>
        </p:nvSpPr>
        <p:spPr>
          <a:xfrm>
            <a:off x="2267712" y="1143000"/>
            <a:ext cx="7306056" cy="5078313"/>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Foundational Set of Social Understandings</a:t>
            </a:r>
          </a:p>
          <a:p>
            <a:endParaRPr lang="en-US" dirty="0"/>
          </a:p>
          <a:p>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rPr>
              <a:t>Regarding:</a:t>
            </a:r>
          </a:p>
          <a:p>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3200" b="1" dirty="0">
                <a:solidFill>
                  <a:srgbClr val="66FFFF"/>
                </a:solidFill>
                <a:latin typeface="Calibri" panose="020F0502020204030204" pitchFamily="34" charset="0"/>
                <a:ea typeface="Calibri" panose="020F0502020204030204" pitchFamily="34" charset="0"/>
                <a:cs typeface="Calibri" panose="020F0502020204030204" pitchFamily="34" charset="0"/>
              </a:rPr>
              <a:t>Human Nature</a:t>
            </a:r>
          </a:p>
          <a:p>
            <a:pPr marL="742950" lvl="1" indent="-285750">
              <a:buFont typeface="Arial" panose="020B0604020202020204" pitchFamily="34" charset="0"/>
              <a:buChar char="•"/>
            </a:pPr>
            <a:r>
              <a:rPr lang="en-US" sz="3200" b="1" dirty="0">
                <a:solidFill>
                  <a:srgbClr val="66FFFF"/>
                </a:solidFill>
                <a:latin typeface="Calibri" panose="020F0502020204030204" pitchFamily="34" charset="0"/>
                <a:ea typeface="Calibri" panose="020F0502020204030204" pitchFamily="34" charset="0"/>
                <a:cs typeface="Calibri" panose="020F0502020204030204" pitchFamily="34" charset="0"/>
              </a:rPr>
              <a:t>Leadership</a:t>
            </a:r>
          </a:p>
          <a:p>
            <a:pPr marL="742950" lvl="1" indent="-285750">
              <a:buFont typeface="Arial" panose="020B0604020202020204" pitchFamily="34" charset="0"/>
              <a:buChar char="•"/>
            </a:pPr>
            <a:r>
              <a:rPr lang="en-US" sz="3200" b="1" dirty="0">
                <a:solidFill>
                  <a:srgbClr val="66FFFF"/>
                </a:solidFill>
                <a:latin typeface="Calibri" panose="020F0502020204030204" pitchFamily="34" charset="0"/>
                <a:ea typeface="Calibri" panose="020F0502020204030204" pitchFamily="34" charset="0"/>
                <a:cs typeface="Calibri" panose="020F0502020204030204" pitchFamily="34" charset="0"/>
              </a:rPr>
              <a:t>Motivation and Incentive</a:t>
            </a:r>
          </a:p>
          <a:p>
            <a:pPr marL="742950" lvl="1" indent="-285750">
              <a:buFont typeface="Arial" panose="020B0604020202020204" pitchFamily="34" charset="0"/>
              <a:buChar char="•"/>
            </a:pPr>
            <a:r>
              <a:rPr lang="en-US" sz="3200" b="1" dirty="0">
                <a:solidFill>
                  <a:srgbClr val="66FFFF"/>
                </a:solidFill>
                <a:latin typeface="Calibri" panose="020F0502020204030204" pitchFamily="34" charset="0"/>
                <a:ea typeface="Calibri" panose="020F0502020204030204" pitchFamily="34" charset="0"/>
                <a:cs typeface="Calibri" panose="020F0502020204030204" pitchFamily="34" charset="0"/>
              </a:rPr>
              <a:t>Competition</a:t>
            </a:r>
          </a:p>
          <a:p>
            <a:pPr marL="742950" lvl="1" indent="-285750">
              <a:buFont typeface="Arial" panose="020B0604020202020204" pitchFamily="34" charset="0"/>
              <a:buChar char="•"/>
            </a:pPr>
            <a:r>
              <a:rPr lang="en-US" sz="3200" b="1" dirty="0">
                <a:solidFill>
                  <a:srgbClr val="66FFFF"/>
                </a:solidFill>
                <a:latin typeface="Calibri" panose="020F0502020204030204" pitchFamily="34" charset="0"/>
                <a:ea typeface="Calibri" panose="020F0502020204030204" pitchFamily="34" charset="0"/>
                <a:cs typeface="Calibri" panose="020F0502020204030204" pitchFamily="34" charset="0"/>
              </a:rPr>
              <a:t>Freedom</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2892744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D16032-DA41-4457-5F4F-81D37A3BFE24}"/>
              </a:ext>
            </a:extLst>
          </p:cNvPr>
          <p:cNvSpPr txBox="1"/>
          <p:nvPr/>
        </p:nvSpPr>
        <p:spPr>
          <a:xfrm>
            <a:off x="4325112" y="548640"/>
            <a:ext cx="3913632"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Human Nature</a:t>
            </a:r>
          </a:p>
        </p:txBody>
      </p:sp>
      <p:sp>
        <p:nvSpPr>
          <p:cNvPr id="3" name="TextBox 2">
            <a:extLst>
              <a:ext uri="{FF2B5EF4-FFF2-40B4-BE49-F238E27FC236}">
                <a16:creationId xmlns:a16="http://schemas.microsoft.com/office/drawing/2014/main" id="{1F17E760-47F5-1714-4D1E-3E61F08DBE8C}"/>
              </a:ext>
            </a:extLst>
          </p:cNvPr>
          <p:cNvSpPr txBox="1"/>
          <p:nvPr/>
        </p:nvSpPr>
        <p:spPr>
          <a:xfrm>
            <a:off x="2020824" y="1443841"/>
            <a:ext cx="8522208" cy="3970318"/>
          </a:xfrm>
          <a:prstGeom prst="rect">
            <a:avLst/>
          </a:prstGeom>
          <a:noFill/>
        </p:spPr>
        <p:txBody>
          <a:bodyPr wrap="squar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 is based on a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positive</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nuanced, complex,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pro-human</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understanding of human nature.   </a:t>
            </a:r>
          </a:p>
          <a:p>
            <a:endPar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While acknowledging that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all of us</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have both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altruistic</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non-altruistic</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behavioral capacities within our individual human natures, </a:t>
            </a:r>
            <a:r>
              <a:rPr lang="en-US" sz="2800" b="1" dirty="0">
                <a:solidFill>
                  <a:srgbClr val="66FFFF"/>
                </a:solidFill>
                <a:latin typeface="Calibri" panose="020F0502020204030204" pitchFamily="34" charset="0"/>
                <a:ea typeface="Calibri" panose="020F0502020204030204" pitchFamily="34" charset="0"/>
                <a:cs typeface="Calibri" panose="020F0502020204030204" pitchFamily="34" charset="0"/>
              </a:rPr>
              <a:t>the CHPEM seeks to emphasize and optimally upregulate expression of our altruistic capacities rather than our non-altruistic capacities.</a:t>
            </a:r>
          </a:p>
        </p:txBody>
      </p:sp>
    </p:spTree>
    <p:extLst>
      <p:ext uri="{BB962C8B-B14F-4D97-AF65-F5344CB8AC3E}">
        <p14:creationId xmlns:p14="http://schemas.microsoft.com/office/powerpoint/2010/main" val="2402175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ED4C04-3C9C-EA71-AFE2-FDFAD49E3B30}"/>
              </a:ext>
            </a:extLst>
          </p:cNvPr>
          <p:cNvSpPr txBox="1"/>
          <p:nvPr/>
        </p:nvSpPr>
        <p:spPr>
          <a:xfrm>
            <a:off x="1892808" y="1216152"/>
            <a:ext cx="8732520" cy="4401205"/>
          </a:xfrm>
          <a:prstGeom prst="rect">
            <a:avLst/>
          </a:prstGeom>
          <a:noFill/>
        </p:spPr>
        <p:txBody>
          <a:bodyPr wrap="squar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Capitalism is based on and promotes a very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negative</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simplistic</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incomplete</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 view of human nature---one that </a:t>
            </a:r>
            <a:r>
              <a:rPr lang="en-US" sz="2800" b="1" u="sng" dirty="0">
                <a:solidFill>
                  <a:schemeClr val="bg1"/>
                </a:solidFill>
                <a:latin typeface="Calibri" panose="020F0502020204030204" pitchFamily="34" charset="0"/>
                <a:ea typeface="Calibri" panose="020F0502020204030204" pitchFamily="34" charset="0"/>
                <a:cs typeface="Calibri" panose="020F0502020204030204" pitchFamily="34" charset="0"/>
              </a:rPr>
              <a:t>excessively emphasizes the non-altruistic capacities </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of our human nature and inevitably upregulates expression of those capacities.  </a:t>
            </a:r>
          </a:p>
          <a:p>
            <a:endPar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While the CHPEM encourages faith in Human Goodness, </a:t>
            </a:r>
            <a:r>
              <a:rPr lang="en-US" sz="2800" b="1" dirty="0">
                <a:solidFill>
                  <a:srgbClr val="66FFFF"/>
                </a:solidFill>
                <a:latin typeface="Calibri" panose="020F0502020204030204" pitchFamily="34" charset="0"/>
                <a:ea typeface="Calibri" panose="020F0502020204030204" pitchFamily="34" charset="0"/>
                <a:cs typeface="Calibri" panose="020F0502020204030204" pitchFamily="34" charset="0"/>
              </a:rPr>
              <a:t>the capitalist model discourages faith in Human Goodness </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and gives the message that human beings are primarily selfish and rather hopelessly so. </a:t>
            </a:r>
          </a:p>
        </p:txBody>
      </p:sp>
      <p:sp>
        <p:nvSpPr>
          <p:cNvPr id="3" name="TextBox 2">
            <a:extLst>
              <a:ext uri="{FF2B5EF4-FFF2-40B4-BE49-F238E27FC236}">
                <a16:creationId xmlns:a16="http://schemas.microsoft.com/office/drawing/2014/main" id="{3FEDB475-294E-1220-CCBA-CCB5834CE092}"/>
              </a:ext>
            </a:extLst>
          </p:cNvPr>
          <p:cNvSpPr txBox="1"/>
          <p:nvPr/>
        </p:nvSpPr>
        <p:spPr>
          <a:xfrm>
            <a:off x="4357116" y="428387"/>
            <a:ext cx="3639312"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Human Nature</a:t>
            </a:r>
          </a:p>
        </p:txBody>
      </p:sp>
    </p:spTree>
    <p:extLst>
      <p:ext uri="{BB962C8B-B14F-4D97-AF65-F5344CB8AC3E}">
        <p14:creationId xmlns:p14="http://schemas.microsoft.com/office/powerpoint/2010/main" val="3820403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9195B0-868F-8FB1-C705-FBDB9B2247B5}"/>
              </a:ext>
            </a:extLst>
          </p:cNvPr>
          <p:cNvSpPr txBox="1"/>
          <p:nvPr/>
        </p:nvSpPr>
        <p:spPr>
          <a:xfrm>
            <a:off x="1618488" y="2157984"/>
            <a:ext cx="8860536" cy="2954655"/>
          </a:xfrm>
          <a:prstGeom prst="rect">
            <a:avLst/>
          </a:prstGeom>
          <a:noFill/>
        </p:spPr>
        <p:txBody>
          <a:bodyPr wrap="square" rtlCol="0">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While the CHM emphasizes that the </a:t>
            </a:r>
            <a:r>
              <a:rPr lang="en-US" sz="2800" b="1" u="sng" dirty="0">
                <a:solidFill>
                  <a:srgbClr val="66FFFF"/>
                </a:solidFill>
                <a:latin typeface="Calibri" panose="020F0502020204030204" pitchFamily="34" charset="0"/>
                <a:ea typeface="Calibri" panose="020F0502020204030204" pitchFamily="34" charset="0"/>
                <a:cs typeface="Calibri" panose="020F0502020204030204" pitchFamily="34" charset="0"/>
              </a:rPr>
              <a:t>social milieu</a:t>
            </a:r>
            <a:r>
              <a:rPr lang="en-US" sz="2800" b="1" dirty="0">
                <a:solidFill>
                  <a:srgbClr val="66FFFF"/>
                </a:solidFill>
                <a:latin typeface="Calibri" panose="020F0502020204030204" pitchFamily="34" charset="0"/>
                <a:ea typeface="Calibri" panose="020F0502020204030204" pitchFamily="34" charset="0"/>
                <a:cs typeface="Calibri" panose="020F0502020204030204" pitchFamily="34" charset="0"/>
              </a:rPr>
              <a:t> </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can upregulate or downregulate expression of given capacities of our human nature (individually and collectively), </a:t>
            </a:r>
            <a:r>
              <a:rPr lang="en-US" sz="2800" b="1" dirty="0">
                <a:solidFill>
                  <a:srgbClr val="66FFFF"/>
                </a:solidFill>
                <a:latin typeface="Calibri" panose="020F0502020204030204" pitchFamily="34" charset="0"/>
                <a:ea typeface="Calibri" panose="020F0502020204030204" pitchFamily="34" charset="0"/>
                <a:cs typeface="Calibri" panose="020F0502020204030204" pitchFamily="34" charset="0"/>
              </a:rPr>
              <a:t>the capitalist model largely ignores the effect of the social milieu </a:t>
            </a:r>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on expression of the various capacities of our Human Nature.</a:t>
            </a:r>
          </a:p>
          <a:p>
            <a:r>
              <a:rPr lang="en-US" dirty="0"/>
              <a:t> </a:t>
            </a:r>
          </a:p>
        </p:txBody>
      </p:sp>
      <p:sp>
        <p:nvSpPr>
          <p:cNvPr id="3" name="TextBox 2">
            <a:extLst>
              <a:ext uri="{FF2B5EF4-FFF2-40B4-BE49-F238E27FC236}">
                <a16:creationId xmlns:a16="http://schemas.microsoft.com/office/drawing/2014/main" id="{A4645CBC-B8E3-AE29-AC97-4465A839D7E1}"/>
              </a:ext>
            </a:extLst>
          </p:cNvPr>
          <p:cNvSpPr txBox="1"/>
          <p:nvPr/>
        </p:nvSpPr>
        <p:spPr>
          <a:xfrm>
            <a:off x="2724912" y="512064"/>
            <a:ext cx="748893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Human Nature and the Social Milieu</a:t>
            </a:r>
          </a:p>
        </p:txBody>
      </p:sp>
    </p:spTree>
    <p:extLst>
      <p:ext uri="{BB962C8B-B14F-4D97-AF65-F5344CB8AC3E}">
        <p14:creationId xmlns:p14="http://schemas.microsoft.com/office/powerpoint/2010/main" val="426949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1E344E-115D-FD5C-B580-8C80F285F1B5}"/>
              </a:ext>
            </a:extLst>
          </p:cNvPr>
          <p:cNvSpPr txBox="1"/>
          <p:nvPr/>
        </p:nvSpPr>
        <p:spPr>
          <a:xfrm>
            <a:off x="978408" y="1536192"/>
            <a:ext cx="9838944" cy="452431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If capitalism can convince most of the public that capitalism’s view of human nature is correct, then the public will accept capitalism’s argument that capitalism is the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best possible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and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most realistic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economic model because it considers that human beings are primarily selfish and that faith in human goodness gives Humanity too much credit.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Capitalism depends on public acceptance of capitalism’s negative, cynical view of human nature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If the bulk of the public were to accept the CHPEM’s positive, pro-human view of human nature, and were to realize that they have been </a:t>
            </a:r>
            <a:r>
              <a:rPr lang="en-US" sz="2400" b="1" u="sng" dirty="0">
                <a:solidFill>
                  <a:srgbClr val="FFFF00"/>
                </a:solidFill>
                <a:latin typeface="Calibri" panose="020F0502020204030204" pitchFamily="34" charset="0"/>
                <a:ea typeface="Calibri" panose="020F0502020204030204" pitchFamily="34" charset="0"/>
                <a:cs typeface="Calibri" panose="020F0502020204030204" pitchFamily="34" charset="0"/>
              </a:rPr>
              <a:t>gaslit</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by capitalism’s promotion of its negative, anti-human view of nature,  then public support for capitalism would wane and public support for a social and economic model like the CHPEM would increase.</a:t>
            </a:r>
          </a:p>
        </p:txBody>
      </p:sp>
      <p:sp>
        <p:nvSpPr>
          <p:cNvPr id="3" name="TextBox 2">
            <a:extLst>
              <a:ext uri="{FF2B5EF4-FFF2-40B4-BE49-F238E27FC236}">
                <a16:creationId xmlns:a16="http://schemas.microsoft.com/office/drawing/2014/main" id="{86B37526-0555-B5FF-1D54-082848F9115E}"/>
              </a:ext>
            </a:extLst>
          </p:cNvPr>
          <p:cNvSpPr txBox="1"/>
          <p:nvPr/>
        </p:nvSpPr>
        <p:spPr>
          <a:xfrm>
            <a:off x="1527048" y="505105"/>
            <a:ext cx="954633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“Gaslighting” the Public Regarding Human Nature</a:t>
            </a:r>
          </a:p>
        </p:txBody>
      </p:sp>
    </p:spTree>
    <p:extLst>
      <p:ext uri="{BB962C8B-B14F-4D97-AF65-F5344CB8AC3E}">
        <p14:creationId xmlns:p14="http://schemas.microsoft.com/office/powerpoint/2010/main" val="1168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61960-FB16-378B-C4AB-3410D02DCE6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D3BB11-A7FF-BC09-7AA9-49F0AA9F89FA}"/>
              </a:ext>
            </a:extLst>
          </p:cNvPr>
          <p:cNvSpPr txBox="1"/>
          <p:nvPr/>
        </p:nvSpPr>
        <p:spPr>
          <a:xfrm>
            <a:off x="4654296" y="530352"/>
            <a:ext cx="401421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Leadership</a:t>
            </a:r>
          </a:p>
        </p:txBody>
      </p:sp>
      <p:sp>
        <p:nvSpPr>
          <p:cNvPr id="3" name="TextBox 2">
            <a:extLst>
              <a:ext uri="{FF2B5EF4-FFF2-40B4-BE49-F238E27FC236}">
                <a16:creationId xmlns:a16="http://schemas.microsoft.com/office/drawing/2014/main" id="{EFECB240-B9BC-BD8C-C821-70CEBCB081C8}"/>
              </a:ext>
            </a:extLst>
          </p:cNvPr>
          <p:cNvSpPr txBox="1"/>
          <p:nvPr/>
        </p:nvSpPr>
        <p:spPr>
          <a:xfrm>
            <a:off x="2433828" y="1682937"/>
            <a:ext cx="7324344"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CHPEM’s understanding of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who should populate positions of leadership</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is completely different from capitalism’s understanding of who should populate positions of leadership.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 types of leaders preferred by the CHPEM are profoundly different from the leaders that the Corporate Capitalist Model prefers.</a:t>
            </a:r>
          </a:p>
        </p:txBody>
      </p:sp>
    </p:spTree>
    <p:extLst>
      <p:ext uri="{BB962C8B-B14F-4D97-AF65-F5344CB8AC3E}">
        <p14:creationId xmlns:p14="http://schemas.microsoft.com/office/powerpoint/2010/main" val="4050916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3B23F3-B7E7-601E-7C6D-D1CBC0E47A73}"/>
              </a:ext>
            </a:extLst>
          </p:cNvPr>
          <p:cNvSpPr txBox="1"/>
          <p:nvPr/>
        </p:nvSpPr>
        <p:spPr>
          <a:xfrm>
            <a:off x="4654296" y="530352"/>
            <a:ext cx="4014216" cy="584775"/>
          </a:xfrm>
          <a:prstGeom prst="rect">
            <a:avLst/>
          </a:prstGeom>
          <a:noFill/>
        </p:spPr>
        <p:txBody>
          <a:bodyPr wrap="square" rtlCol="0">
            <a:spAutoFit/>
          </a:bodyPr>
          <a:lstStyle/>
          <a:p>
            <a:r>
              <a:rPr lang="en-US" sz="3200" b="1" dirty="0">
                <a:solidFill>
                  <a:srgbClr val="FFFF00"/>
                </a:solidFill>
                <a:latin typeface="Calibri" panose="020F0502020204030204" pitchFamily="34" charset="0"/>
                <a:ea typeface="Calibri" panose="020F0502020204030204" pitchFamily="34" charset="0"/>
                <a:cs typeface="Calibri" panose="020F0502020204030204" pitchFamily="34" charset="0"/>
              </a:rPr>
              <a:t>Leadership</a:t>
            </a:r>
          </a:p>
        </p:txBody>
      </p:sp>
      <p:sp>
        <p:nvSpPr>
          <p:cNvPr id="3" name="TextBox 2">
            <a:extLst>
              <a:ext uri="{FF2B5EF4-FFF2-40B4-BE49-F238E27FC236}">
                <a16:creationId xmlns:a16="http://schemas.microsoft.com/office/drawing/2014/main" id="{912E6C40-37B6-1D4D-94D1-9E0D30D04A0A}"/>
              </a:ext>
            </a:extLst>
          </p:cNvPr>
          <p:cNvSpPr txBox="1"/>
          <p:nvPr/>
        </p:nvSpPr>
        <p:spPr>
          <a:xfrm>
            <a:off x="2075688" y="1508760"/>
            <a:ext cx="8375904" cy="4154984"/>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With the CHM, positions of leadership are populated with </a:t>
            </a:r>
            <a:r>
              <a:rPr lang="en-US" sz="2400" b="1" dirty="0">
                <a:solidFill>
                  <a:srgbClr val="66FFFF"/>
                </a:solidFill>
                <a:latin typeface="Calibri" panose="020F0502020204030204" pitchFamily="34" charset="0"/>
                <a:ea typeface="Calibri" panose="020F0502020204030204" pitchFamily="34" charset="0"/>
                <a:cs typeface="Calibri" panose="020F0502020204030204" pitchFamily="34" charset="0"/>
              </a:rPr>
              <a:t>“natural altruistic leaders,”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meaning individuals who are naturally inclined, easily able, and greatly prefer to express the kind, altruistic capacities of our human nature and do so in exemplary fashion.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These natural altruistic leaders are among the kindest, most competent, and least corruptible among us. </a:t>
            </a:r>
          </a:p>
          <a:p>
            <a:endPar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Such leaders are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naturally inclined</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to create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Kind Social Arrangements</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that, in turn, lead to </a:t>
            </a:r>
            <a:r>
              <a:rPr lang="en-US" sz="2400" b="1" u="sng" dirty="0">
                <a:solidFill>
                  <a:schemeClr val="bg1"/>
                </a:solidFill>
                <a:latin typeface="Calibri" panose="020F0502020204030204" pitchFamily="34" charset="0"/>
                <a:ea typeface="Calibri" panose="020F0502020204030204" pitchFamily="34" charset="0"/>
                <a:cs typeface="Calibri" panose="020F0502020204030204" pitchFamily="34" charset="0"/>
              </a:rPr>
              <a:t>Social Beauty</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743971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840</TotalTime>
  <Words>1884</Words>
  <Application>Microsoft Office PowerPoint</Application>
  <PresentationFormat>Widescreen</PresentationFormat>
  <Paragraphs>120</Paragraphs>
  <Slides>24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 Rennebohm</dc:creator>
  <cp:lastModifiedBy>Rob Rennebohm</cp:lastModifiedBy>
  <cp:revision>8</cp:revision>
  <dcterms:created xsi:type="dcterms:W3CDTF">2026-06-16T22:50:53Z</dcterms:created>
  <dcterms:modified xsi:type="dcterms:W3CDTF">2026-07-13T00:34:59Z</dcterms:modified>
</cp:coreProperties>
</file>