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87" r:id="rId2"/>
    <p:sldId id="316" r:id="rId3"/>
    <p:sldId id="317" r:id="rId4"/>
    <p:sldId id="256" r:id="rId5"/>
    <p:sldId id="264" r:id="rId6"/>
    <p:sldId id="257" r:id="rId7"/>
    <p:sldId id="268" r:id="rId8"/>
    <p:sldId id="321" r:id="rId9"/>
    <p:sldId id="269" r:id="rId10"/>
    <p:sldId id="270" r:id="rId11"/>
    <p:sldId id="272" r:id="rId12"/>
    <p:sldId id="318" r:id="rId13"/>
    <p:sldId id="284" r:id="rId14"/>
    <p:sldId id="285" r:id="rId15"/>
    <p:sldId id="271" r:id="rId16"/>
    <p:sldId id="283" r:id="rId17"/>
    <p:sldId id="276" r:id="rId18"/>
    <p:sldId id="286" r:id="rId19"/>
    <p:sldId id="319" r:id="rId20"/>
    <p:sldId id="308" r:id="rId21"/>
    <p:sldId id="324" r:id="rId22"/>
    <p:sldId id="325" r:id="rId23"/>
    <p:sldId id="326" r:id="rId24"/>
    <p:sldId id="320" r:id="rId25"/>
    <p:sldId id="309" r:id="rId26"/>
    <p:sldId id="310" r:id="rId27"/>
    <p:sldId id="313" r:id="rId28"/>
    <p:sldId id="314" r:id="rId29"/>
    <p:sldId id="323" r:id="rId30"/>
    <p:sldId id="300" r:id="rId31"/>
    <p:sldId id="304" r:id="rId32"/>
    <p:sldId id="311" r:id="rId33"/>
    <p:sldId id="301" r:id="rId34"/>
    <p:sldId id="315" r:id="rId35"/>
    <p:sldId id="322" r:id="rId36"/>
    <p:sldId id="30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00FF"/>
    <a:srgbClr val="8DEDF7"/>
    <a:srgbClr val="19DBEF"/>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sorterViewPr>
    <p:cViewPr varScale="1">
      <p:scale>
        <a:sx n="100" d="100"/>
        <a:sy n="100" d="100"/>
      </p:scale>
      <p:origin x="0" y="-13612"/>
    </p:cViewPr>
  </p:sorterViewPr>
  <p:notesViewPr>
    <p:cSldViewPr snapToGrid="0">
      <p:cViewPr>
        <p:scale>
          <a:sx n="142" d="100"/>
          <a:sy n="142" d="100"/>
        </p:scale>
        <p:origin x="990" y="-162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DD219D-9EAA-4A85-AB74-B4EF52322839}" type="datetimeFigureOut">
              <a:rPr lang="en-US" smtClean="0"/>
              <a:t>7/12/2026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2EC3A-2054-4840-8B71-7A7AF4130F4D}" type="slidenum">
              <a:rPr lang="en-US" smtClean="0"/>
              <a:t>‹#›</a:t>
            </a:fld>
            <a:endParaRPr lang="en-US" dirty="0"/>
          </a:p>
        </p:txBody>
      </p:sp>
    </p:spTree>
    <p:extLst>
      <p:ext uri="{BB962C8B-B14F-4D97-AF65-F5344CB8AC3E}">
        <p14:creationId xmlns:p14="http://schemas.microsoft.com/office/powerpoint/2010/main" val="1445678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p:cNvSpPr>
            <a:spLocks noGrp="1"/>
          </p:cNvSpPr>
          <p:nvPr>
            <p:ph type="sldNum" sz="quarter" idx="5"/>
          </p:nvPr>
        </p:nvSpPr>
        <p:spPr/>
        <p:txBody>
          <a:bodyPr/>
          <a:lstStyle/>
          <a:p>
            <a:fld id="{7C629D1C-8D00-446E-9680-D6B20322214E}" type="slidenum">
              <a:rPr lang="en-US" smtClean="0"/>
              <a:t>1</a:t>
            </a:fld>
            <a:endParaRPr lang="en-US"/>
          </a:p>
        </p:txBody>
      </p:sp>
    </p:spTree>
    <p:extLst>
      <p:ext uri="{BB962C8B-B14F-4D97-AF65-F5344CB8AC3E}">
        <p14:creationId xmlns:p14="http://schemas.microsoft.com/office/powerpoint/2010/main" val="3818589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capacities are not necessarily equal.  Fortunately, most people have a much smaller capacity for ruthless selfishness than for kindness. </a:t>
            </a:r>
          </a:p>
        </p:txBody>
      </p:sp>
      <p:sp>
        <p:nvSpPr>
          <p:cNvPr id="4" name="Slide Number Placeholder 3"/>
          <p:cNvSpPr>
            <a:spLocks noGrp="1"/>
          </p:cNvSpPr>
          <p:nvPr>
            <p:ph type="sldNum" sz="quarter" idx="5"/>
          </p:nvPr>
        </p:nvSpPr>
        <p:spPr/>
        <p:txBody>
          <a:bodyPr/>
          <a:lstStyle/>
          <a:p>
            <a:fld id="{3212EC3A-2054-4840-8B71-7A7AF4130F4D}" type="slidenum">
              <a:rPr lang="en-US" smtClean="0"/>
              <a:t>13</a:t>
            </a:fld>
            <a:endParaRPr lang="en-US" dirty="0"/>
          </a:p>
        </p:txBody>
      </p:sp>
    </p:spTree>
    <p:extLst>
      <p:ext uri="{BB962C8B-B14F-4D97-AF65-F5344CB8AC3E}">
        <p14:creationId xmlns:p14="http://schemas.microsoft.com/office/powerpoint/2010/main" val="845914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Fortunately, most people’s capacities for kindness are greater than their capacities for unkind behaviors. </a:t>
            </a:r>
          </a:p>
        </p:txBody>
      </p:sp>
      <p:sp>
        <p:nvSpPr>
          <p:cNvPr id="4" name="Slide Number Placeholder 3"/>
          <p:cNvSpPr>
            <a:spLocks noGrp="1"/>
          </p:cNvSpPr>
          <p:nvPr>
            <p:ph type="sldNum" sz="quarter" idx="5"/>
          </p:nvPr>
        </p:nvSpPr>
        <p:spPr/>
        <p:txBody>
          <a:bodyPr/>
          <a:lstStyle/>
          <a:p>
            <a:fld id="{3212EC3A-2054-4840-8B71-7A7AF4130F4D}" type="slidenum">
              <a:rPr lang="en-US" smtClean="0"/>
              <a:t>14</a:t>
            </a:fld>
            <a:endParaRPr lang="en-US" dirty="0"/>
          </a:p>
        </p:txBody>
      </p:sp>
    </p:spTree>
    <p:extLst>
      <p:ext uri="{BB962C8B-B14F-4D97-AF65-F5344CB8AC3E}">
        <p14:creationId xmlns:p14="http://schemas.microsoft.com/office/powerpoint/2010/main" val="4164918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12EC3A-2054-4840-8B71-7A7AF4130F4D}" type="slidenum">
              <a:rPr lang="en-US" smtClean="0"/>
              <a:t>15</a:t>
            </a:fld>
            <a:endParaRPr lang="en-US" dirty="0"/>
          </a:p>
        </p:txBody>
      </p:sp>
    </p:spTree>
    <p:extLst>
      <p:ext uri="{BB962C8B-B14F-4D97-AF65-F5344CB8AC3E}">
        <p14:creationId xmlns:p14="http://schemas.microsoft.com/office/powerpoint/2010/main" val="1253033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case, the person’s capacities for unkindness are fully expressed (their lids are wide open), while that same person’s capacities for kindness are minimally expressed (the lids for those capacities are kept largely shut.</a:t>
            </a:r>
          </a:p>
        </p:txBody>
      </p:sp>
      <p:sp>
        <p:nvSpPr>
          <p:cNvPr id="4" name="Slide Number Placeholder 3"/>
          <p:cNvSpPr>
            <a:spLocks noGrp="1"/>
          </p:cNvSpPr>
          <p:nvPr>
            <p:ph type="sldNum" sz="quarter" idx="5"/>
          </p:nvPr>
        </p:nvSpPr>
        <p:spPr/>
        <p:txBody>
          <a:bodyPr/>
          <a:lstStyle/>
          <a:p>
            <a:fld id="{3212EC3A-2054-4840-8B71-7A7AF4130F4D}" type="slidenum">
              <a:rPr lang="en-US" smtClean="0"/>
              <a:t>16</a:t>
            </a:fld>
            <a:endParaRPr lang="en-US" dirty="0"/>
          </a:p>
        </p:txBody>
      </p:sp>
    </p:spTree>
    <p:extLst>
      <p:ext uri="{BB962C8B-B14F-4D97-AF65-F5344CB8AC3E}">
        <p14:creationId xmlns:p14="http://schemas.microsoft.com/office/powerpoint/2010/main" val="3261861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12EC3A-2054-4840-8B71-7A7AF4130F4D}" type="slidenum">
              <a:rPr lang="en-US" smtClean="0"/>
              <a:t>17</a:t>
            </a:fld>
            <a:endParaRPr lang="en-US" dirty="0"/>
          </a:p>
        </p:txBody>
      </p:sp>
    </p:spTree>
    <p:extLst>
      <p:ext uri="{BB962C8B-B14F-4D97-AF65-F5344CB8AC3E}">
        <p14:creationId xmlns:p14="http://schemas.microsoft.com/office/powerpoint/2010/main" val="2712313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lid is opened widely, then a great amount of that capacity is expressed.  In this case, the person’s capacities to behave kindly are greatly expressed (the lids on those capacities are opened widely, while expression of that same person’s capacities to behave unkindly are kept to a minimum (the lids to those capacities are kept almost shut). </a:t>
            </a:r>
          </a:p>
        </p:txBody>
      </p:sp>
      <p:sp>
        <p:nvSpPr>
          <p:cNvPr id="4" name="Slide Number Placeholder 3"/>
          <p:cNvSpPr>
            <a:spLocks noGrp="1"/>
          </p:cNvSpPr>
          <p:nvPr>
            <p:ph type="sldNum" sz="quarter" idx="5"/>
          </p:nvPr>
        </p:nvSpPr>
        <p:spPr/>
        <p:txBody>
          <a:bodyPr/>
          <a:lstStyle/>
          <a:p>
            <a:fld id="{3212EC3A-2054-4840-8B71-7A7AF4130F4D}" type="slidenum">
              <a:rPr lang="en-US" smtClean="0"/>
              <a:t>18</a:t>
            </a:fld>
            <a:endParaRPr lang="en-US" dirty="0"/>
          </a:p>
        </p:txBody>
      </p:sp>
    </p:spTree>
    <p:extLst>
      <p:ext uri="{BB962C8B-B14F-4D97-AF65-F5344CB8AC3E}">
        <p14:creationId xmlns:p14="http://schemas.microsoft.com/office/powerpoint/2010/main" val="139147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Fortunately, most people’s capacities for kindness are greater than their capacities for unkind behaviors. </a:t>
            </a:r>
          </a:p>
        </p:txBody>
      </p:sp>
      <p:sp>
        <p:nvSpPr>
          <p:cNvPr id="4" name="Slide Number Placeholder 3"/>
          <p:cNvSpPr>
            <a:spLocks noGrp="1"/>
          </p:cNvSpPr>
          <p:nvPr>
            <p:ph type="sldNum" sz="quarter" idx="5"/>
          </p:nvPr>
        </p:nvSpPr>
        <p:spPr/>
        <p:txBody>
          <a:bodyPr/>
          <a:lstStyle/>
          <a:p>
            <a:fld id="{3212EC3A-2054-4840-8B71-7A7AF4130F4D}" type="slidenum">
              <a:rPr lang="en-US" smtClean="0"/>
              <a:t>19</a:t>
            </a:fld>
            <a:endParaRPr lang="en-US" dirty="0"/>
          </a:p>
        </p:txBody>
      </p:sp>
    </p:spTree>
    <p:extLst>
      <p:ext uri="{BB962C8B-B14F-4D97-AF65-F5344CB8AC3E}">
        <p14:creationId xmlns:p14="http://schemas.microsoft.com/office/powerpoint/2010/main" val="1274018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capacities are not necessarily equal.  Fortunately, most people have a much smaller capacity for ruthless selfishness than for kindness. </a:t>
            </a:r>
          </a:p>
        </p:txBody>
      </p:sp>
      <p:sp>
        <p:nvSpPr>
          <p:cNvPr id="4" name="Slide Number Placeholder 3"/>
          <p:cNvSpPr>
            <a:spLocks noGrp="1"/>
          </p:cNvSpPr>
          <p:nvPr>
            <p:ph type="sldNum" sz="quarter" idx="5"/>
          </p:nvPr>
        </p:nvSpPr>
        <p:spPr/>
        <p:txBody>
          <a:bodyPr/>
          <a:lstStyle/>
          <a:p>
            <a:fld id="{3212EC3A-2054-4840-8B71-7A7AF4130F4D}" type="slidenum">
              <a:rPr lang="en-US" smtClean="0"/>
              <a:t>20</a:t>
            </a:fld>
            <a:endParaRPr lang="en-US" dirty="0"/>
          </a:p>
        </p:txBody>
      </p:sp>
    </p:spTree>
    <p:extLst>
      <p:ext uri="{BB962C8B-B14F-4D97-AF65-F5344CB8AC3E}">
        <p14:creationId xmlns:p14="http://schemas.microsoft.com/office/powerpoint/2010/main" val="2111543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capacities are not necessarily equal.  Fortunately, most people have a much smaller capacity for ruthless selfishness than for kindness. </a:t>
            </a:r>
          </a:p>
        </p:txBody>
      </p:sp>
      <p:sp>
        <p:nvSpPr>
          <p:cNvPr id="4" name="Slide Number Placeholder 3"/>
          <p:cNvSpPr>
            <a:spLocks noGrp="1"/>
          </p:cNvSpPr>
          <p:nvPr>
            <p:ph type="sldNum" sz="quarter" idx="5"/>
          </p:nvPr>
        </p:nvSpPr>
        <p:spPr/>
        <p:txBody>
          <a:bodyPr/>
          <a:lstStyle/>
          <a:p>
            <a:fld id="{3212EC3A-2054-4840-8B71-7A7AF4130F4D}" type="slidenum">
              <a:rPr lang="en-US" smtClean="0"/>
              <a:t>24</a:t>
            </a:fld>
            <a:endParaRPr lang="en-US" dirty="0"/>
          </a:p>
        </p:txBody>
      </p:sp>
    </p:spTree>
    <p:extLst>
      <p:ext uri="{BB962C8B-B14F-4D97-AF65-F5344CB8AC3E}">
        <p14:creationId xmlns:p14="http://schemas.microsoft.com/office/powerpoint/2010/main" val="195903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Fortunately, most people’s capacities for kindness are greater than their capacities for unkind behaviors. </a:t>
            </a:r>
          </a:p>
        </p:txBody>
      </p:sp>
      <p:sp>
        <p:nvSpPr>
          <p:cNvPr id="4" name="Slide Number Placeholder 3"/>
          <p:cNvSpPr>
            <a:spLocks noGrp="1"/>
          </p:cNvSpPr>
          <p:nvPr>
            <p:ph type="sldNum" sz="quarter" idx="5"/>
          </p:nvPr>
        </p:nvSpPr>
        <p:spPr/>
        <p:txBody>
          <a:bodyPr/>
          <a:lstStyle/>
          <a:p>
            <a:fld id="{3212EC3A-2054-4840-8B71-7A7AF4130F4D}" type="slidenum">
              <a:rPr lang="en-US" smtClean="0"/>
              <a:t>25</a:t>
            </a:fld>
            <a:endParaRPr lang="en-US" dirty="0"/>
          </a:p>
        </p:txBody>
      </p:sp>
    </p:spTree>
    <p:extLst>
      <p:ext uri="{BB962C8B-B14F-4D97-AF65-F5344CB8AC3E}">
        <p14:creationId xmlns:p14="http://schemas.microsoft.com/office/powerpoint/2010/main" val="2005265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human beings have an array of potential behavioral capacities that fall along a spectrum of extraordinary altruism at one end and ruthless selfishness at the other end.  In between are behaviors that are somewhat kind or somewhat mean.  We all have at least some capacity to be very kind or to be very mean. </a:t>
            </a:r>
          </a:p>
        </p:txBody>
      </p:sp>
      <p:sp>
        <p:nvSpPr>
          <p:cNvPr id="4" name="Slide Number Placeholder 3"/>
          <p:cNvSpPr>
            <a:spLocks noGrp="1"/>
          </p:cNvSpPr>
          <p:nvPr>
            <p:ph type="sldNum" sz="quarter" idx="5"/>
          </p:nvPr>
        </p:nvSpPr>
        <p:spPr/>
        <p:txBody>
          <a:bodyPr/>
          <a:lstStyle/>
          <a:p>
            <a:fld id="{3212EC3A-2054-4840-8B71-7A7AF4130F4D}" type="slidenum">
              <a:rPr lang="en-US" smtClean="0"/>
              <a:t>4</a:t>
            </a:fld>
            <a:endParaRPr lang="en-US" dirty="0"/>
          </a:p>
        </p:txBody>
      </p:sp>
    </p:spTree>
    <p:extLst>
      <p:ext uri="{BB962C8B-B14F-4D97-AF65-F5344CB8AC3E}">
        <p14:creationId xmlns:p14="http://schemas.microsoft.com/office/powerpoint/2010/main" val="138935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lid is opened widely, then a great amount of that capacity is expressed.  In this case, the person’s capacities to behave kindly are greatly expressed (the lids on those capacities are opened widely, while expression of that same person’s capacities to behave unkindly are kept to a minimum (the lids to those capacities are kept almost shut). </a:t>
            </a:r>
          </a:p>
        </p:txBody>
      </p:sp>
      <p:sp>
        <p:nvSpPr>
          <p:cNvPr id="4" name="Slide Number Placeholder 3"/>
          <p:cNvSpPr>
            <a:spLocks noGrp="1"/>
          </p:cNvSpPr>
          <p:nvPr>
            <p:ph type="sldNum" sz="quarter" idx="5"/>
          </p:nvPr>
        </p:nvSpPr>
        <p:spPr/>
        <p:txBody>
          <a:bodyPr/>
          <a:lstStyle/>
          <a:p>
            <a:fld id="{3212EC3A-2054-4840-8B71-7A7AF4130F4D}" type="slidenum">
              <a:rPr lang="en-US" smtClean="0"/>
              <a:t>27</a:t>
            </a:fld>
            <a:endParaRPr lang="en-US" dirty="0"/>
          </a:p>
        </p:txBody>
      </p:sp>
    </p:spTree>
    <p:extLst>
      <p:ext uri="{BB962C8B-B14F-4D97-AF65-F5344CB8AC3E}">
        <p14:creationId xmlns:p14="http://schemas.microsoft.com/office/powerpoint/2010/main" val="334200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case, the person’s capacities for unkindness are fully expressed (their lids are wide open), while that same person’s capacities for kindness are minimally expressed (the lids for those capacities are kept largely shut.</a:t>
            </a:r>
          </a:p>
        </p:txBody>
      </p:sp>
      <p:sp>
        <p:nvSpPr>
          <p:cNvPr id="4" name="Slide Number Placeholder 3"/>
          <p:cNvSpPr>
            <a:spLocks noGrp="1"/>
          </p:cNvSpPr>
          <p:nvPr>
            <p:ph type="sldNum" sz="quarter" idx="5"/>
          </p:nvPr>
        </p:nvSpPr>
        <p:spPr/>
        <p:txBody>
          <a:bodyPr/>
          <a:lstStyle/>
          <a:p>
            <a:fld id="{3212EC3A-2054-4840-8B71-7A7AF4130F4D}" type="slidenum">
              <a:rPr lang="en-US" smtClean="0"/>
              <a:t>28</a:t>
            </a:fld>
            <a:endParaRPr lang="en-US" dirty="0"/>
          </a:p>
        </p:txBody>
      </p:sp>
    </p:spTree>
    <p:extLst>
      <p:ext uri="{BB962C8B-B14F-4D97-AF65-F5344CB8AC3E}">
        <p14:creationId xmlns:p14="http://schemas.microsoft.com/office/powerpoint/2010/main" val="4073343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capacities are not necessarily equal.  Fortunately, most people have a much smaller capacity for ruthless selfishness than for kindness. </a:t>
            </a:r>
          </a:p>
        </p:txBody>
      </p:sp>
      <p:sp>
        <p:nvSpPr>
          <p:cNvPr id="4" name="Slide Number Placeholder 3"/>
          <p:cNvSpPr>
            <a:spLocks noGrp="1"/>
          </p:cNvSpPr>
          <p:nvPr>
            <p:ph type="sldNum" sz="quarter" idx="5"/>
          </p:nvPr>
        </p:nvSpPr>
        <p:spPr/>
        <p:txBody>
          <a:bodyPr/>
          <a:lstStyle/>
          <a:p>
            <a:fld id="{3212EC3A-2054-4840-8B71-7A7AF4130F4D}" type="slidenum">
              <a:rPr lang="en-US" smtClean="0"/>
              <a:t>5</a:t>
            </a:fld>
            <a:endParaRPr lang="en-US" dirty="0"/>
          </a:p>
        </p:txBody>
      </p:sp>
    </p:spTree>
    <p:extLst>
      <p:ext uri="{BB962C8B-B14F-4D97-AF65-F5344CB8AC3E}">
        <p14:creationId xmlns:p14="http://schemas.microsoft.com/office/powerpoint/2010/main" val="245956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Fortunately, most people’s capacities for kindness are greater than their capacities for unkind behaviors. </a:t>
            </a:r>
          </a:p>
        </p:txBody>
      </p:sp>
      <p:sp>
        <p:nvSpPr>
          <p:cNvPr id="4" name="Slide Number Placeholder 3"/>
          <p:cNvSpPr>
            <a:spLocks noGrp="1"/>
          </p:cNvSpPr>
          <p:nvPr>
            <p:ph type="sldNum" sz="quarter" idx="5"/>
          </p:nvPr>
        </p:nvSpPr>
        <p:spPr/>
        <p:txBody>
          <a:bodyPr/>
          <a:lstStyle/>
          <a:p>
            <a:fld id="{3212EC3A-2054-4840-8B71-7A7AF4130F4D}" type="slidenum">
              <a:rPr lang="en-US" smtClean="0"/>
              <a:t>6</a:t>
            </a:fld>
            <a:endParaRPr lang="en-US" dirty="0"/>
          </a:p>
        </p:txBody>
      </p:sp>
    </p:spTree>
    <p:extLst>
      <p:ext uri="{BB962C8B-B14F-4D97-AF65-F5344CB8AC3E}">
        <p14:creationId xmlns:p14="http://schemas.microsoft.com/office/powerpoint/2010/main" val="246633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Capacities do not result in actions or behaviors unless they are expressed.  The lid that keeps a capacity from being expressed must be lifted in order for the capacity to be expressed.</a:t>
            </a:r>
          </a:p>
        </p:txBody>
      </p:sp>
      <p:sp>
        <p:nvSpPr>
          <p:cNvPr id="4" name="Slide Number Placeholder 3"/>
          <p:cNvSpPr>
            <a:spLocks noGrp="1"/>
          </p:cNvSpPr>
          <p:nvPr>
            <p:ph type="sldNum" sz="quarter" idx="5"/>
          </p:nvPr>
        </p:nvSpPr>
        <p:spPr/>
        <p:txBody>
          <a:bodyPr/>
          <a:lstStyle/>
          <a:p>
            <a:fld id="{3212EC3A-2054-4840-8B71-7A7AF4130F4D}" type="slidenum">
              <a:rPr lang="en-US" smtClean="0"/>
              <a:t>7</a:t>
            </a:fld>
            <a:endParaRPr lang="en-US" dirty="0"/>
          </a:p>
        </p:txBody>
      </p:sp>
    </p:spTree>
    <p:extLst>
      <p:ext uri="{BB962C8B-B14F-4D97-AF65-F5344CB8AC3E}">
        <p14:creationId xmlns:p14="http://schemas.microsoft.com/office/powerpoint/2010/main" val="2017855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Capacities do not result in actions or behaviors unless they are expressed.  The lid that keeps a capacity from being expressed must be lifted in order for the capacity to be expressed.</a:t>
            </a:r>
          </a:p>
        </p:txBody>
      </p:sp>
      <p:sp>
        <p:nvSpPr>
          <p:cNvPr id="4" name="Slide Number Placeholder 3"/>
          <p:cNvSpPr>
            <a:spLocks noGrp="1"/>
          </p:cNvSpPr>
          <p:nvPr>
            <p:ph type="sldNum" sz="quarter" idx="5"/>
          </p:nvPr>
        </p:nvSpPr>
        <p:spPr/>
        <p:txBody>
          <a:bodyPr/>
          <a:lstStyle/>
          <a:p>
            <a:fld id="{3212EC3A-2054-4840-8B71-7A7AF4130F4D}" type="slidenum">
              <a:rPr lang="en-US" smtClean="0"/>
              <a:t>8</a:t>
            </a:fld>
            <a:endParaRPr lang="en-US" dirty="0"/>
          </a:p>
        </p:txBody>
      </p:sp>
    </p:spTree>
    <p:extLst>
      <p:ext uri="{BB962C8B-B14F-4D97-AF65-F5344CB8AC3E}">
        <p14:creationId xmlns:p14="http://schemas.microsoft.com/office/powerpoint/2010/main" val="3573085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lid is opened only slightly, then a given capacity is expressed only slightly.</a:t>
            </a:r>
          </a:p>
        </p:txBody>
      </p:sp>
      <p:sp>
        <p:nvSpPr>
          <p:cNvPr id="4" name="Slide Number Placeholder 3"/>
          <p:cNvSpPr>
            <a:spLocks noGrp="1"/>
          </p:cNvSpPr>
          <p:nvPr>
            <p:ph type="sldNum" sz="quarter" idx="5"/>
          </p:nvPr>
        </p:nvSpPr>
        <p:spPr/>
        <p:txBody>
          <a:bodyPr/>
          <a:lstStyle/>
          <a:p>
            <a:fld id="{3212EC3A-2054-4840-8B71-7A7AF4130F4D}" type="slidenum">
              <a:rPr lang="en-US" smtClean="0"/>
              <a:t>9</a:t>
            </a:fld>
            <a:endParaRPr lang="en-US" dirty="0"/>
          </a:p>
        </p:txBody>
      </p:sp>
    </p:spTree>
    <p:extLst>
      <p:ext uri="{BB962C8B-B14F-4D97-AF65-F5344CB8AC3E}">
        <p14:creationId xmlns:p14="http://schemas.microsoft.com/office/powerpoint/2010/main" val="848622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lid is opened widely, then a great amount of that capacity is expressed.  In this case, the person’s capacities to behave kindly are greatly expressed (the lids on those capacities are opened widely, while expression of that same person’s capacities to behave unkindly are kept to a minimum (the lids to those capacities are kept almost shut). </a:t>
            </a:r>
          </a:p>
        </p:txBody>
      </p:sp>
      <p:sp>
        <p:nvSpPr>
          <p:cNvPr id="4" name="Slide Number Placeholder 3"/>
          <p:cNvSpPr>
            <a:spLocks noGrp="1"/>
          </p:cNvSpPr>
          <p:nvPr>
            <p:ph type="sldNum" sz="quarter" idx="5"/>
          </p:nvPr>
        </p:nvSpPr>
        <p:spPr/>
        <p:txBody>
          <a:bodyPr/>
          <a:lstStyle/>
          <a:p>
            <a:fld id="{3212EC3A-2054-4840-8B71-7A7AF4130F4D}" type="slidenum">
              <a:rPr lang="en-US" smtClean="0"/>
              <a:t>10</a:t>
            </a:fld>
            <a:endParaRPr lang="en-US" dirty="0"/>
          </a:p>
        </p:txBody>
      </p:sp>
    </p:spTree>
    <p:extLst>
      <p:ext uri="{BB962C8B-B14F-4D97-AF65-F5344CB8AC3E}">
        <p14:creationId xmlns:p14="http://schemas.microsoft.com/office/powerpoint/2010/main" val="1049752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case, the person’s capacities for unkindness are fully expressed (their lids are wide open), while that same person’s capacities for kindness are minimally expressed (the lids for those capacities are kept largely shut.</a:t>
            </a:r>
          </a:p>
        </p:txBody>
      </p:sp>
      <p:sp>
        <p:nvSpPr>
          <p:cNvPr id="4" name="Slide Number Placeholder 3"/>
          <p:cNvSpPr>
            <a:spLocks noGrp="1"/>
          </p:cNvSpPr>
          <p:nvPr>
            <p:ph type="sldNum" sz="quarter" idx="5"/>
          </p:nvPr>
        </p:nvSpPr>
        <p:spPr/>
        <p:txBody>
          <a:bodyPr/>
          <a:lstStyle/>
          <a:p>
            <a:fld id="{3212EC3A-2054-4840-8B71-7A7AF4130F4D}" type="slidenum">
              <a:rPr lang="en-US" smtClean="0"/>
              <a:t>11</a:t>
            </a:fld>
            <a:endParaRPr lang="en-US" dirty="0"/>
          </a:p>
        </p:txBody>
      </p:sp>
    </p:spTree>
    <p:extLst>
      <p:ext uri="{BB962C8B-B14F-4D97-AF65-F5344CB8AC3E}">
        <p14:creationId xmlns:p14="http://schemas.microsoft.com/office/powerpoint/2010/main" val="917229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B2F50-E189-413E-A251-C7CB93274B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DB0F7D-8500-4562-9F00-93F5DCB4D8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8C0A6B-FFB2-47FB-81A5-54CB854451E2}"/>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5" name="Footer Placeholder 4">
            <a:extLst>
              <a:ext uri="{FF2B5EF4-FFF2-40B4-BE49-F238E27FC236}">
                <a16:creationId xmlns:a16="http://schemas.microsoft.com/office/drawing/2014/main" id="{CB6F2568-7A76-4E06-9AF2-3A3B246C2D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7E0083-DEDC-403E-83CF-6C34B6818A03}"/>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1751176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52B6-0099-42B8-B101-6BE5BA007E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6C0F3A-A5AA-44E0-B23E-2CAC7D45B5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958685-CF23-43B0-AA54-C4DA81D87506}"/>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5" name="Footer Placeholder 4">
            <a:extLst>
              <a:ext uri="{FF2B5EF4-FFF2-40B4-BE49-F238E27FC236}">
                <a16:creationId xmlns:a16="http://schemas.microsoft.com/office/drawing/2014/main" id="{1F882CE5-6D4D-406E-A26C-D881118A892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9A05F22-9D88-4B6E-9850-EDE7590771B4}"/>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4272215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D671D2-996B-487C-AFA3-B60467A23C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223F33-8A37-4CC3-AB32-4DC1971DF8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4079C7-3C53-43F7-86B3-9362A1F64334}"/>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5" name="Footer Placeholder 4">
            <a:extLst>
              <a:ext uri="{FF2B5EF4-FFF2-40B4-BE49-F238E27FC236}">
                <a16:creationId xmlns:a16="http://schemas.microsoft.com/office/drawing/2014/main" id="{2EF8C00B-055E-455D-8F73-198D36ACAF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5774A3D-DC27-4B38-8F4C-BEB971BE7CD5}"/>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2213973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D235A-822E-49DB-A6B9-538BAFB7BD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8EC898-B38D-4242-83D0-95966BBEC8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1A5487-90F3-48B2-A59F-468BFA632DC9}"/>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5" name="Footer Placeholder 4">
            <a:extLst>
              <a:ext uri="{FF2B5EF4-FFF2-40B4-BE49-F238E27FC236}">
                <a16:creationId xmlns:a16="http://schemas.microsoft.com/office/drawing/2014/main" id="{2FA68A6F-0419-48D4-8C07-06E44D3AE89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F1991E2-B610-46F6-B6DA-ECFBFCCB04BE}"/>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3505431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FC071-E4B3-4BEF-A672-F72A1FBBEB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B8C6BE-8020-4F52-B1B0-AA519629BF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59E017-DBEB-4D56-A11E-F5BF6C85902A}"/>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5" name="Footer Placeholder 4">
            <a:extLst>
              <a:ext uri="{FF2B5EF4-FFF2-40B4-BE49-F238E27FC236}">
                <a16:creationId xmlns:a16="http://schemas.microsoft.com/office/drawing/2014/main" id="{EABA6D68-5ECE-43E4-AAFB-9D97173284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F5C18CC-966A-4235-8529-FA07420DED34}"/>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3004108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01DB-300B-4189-8A20-610C51835F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4CA4B-DF57-449A-BC5A-A95C6D86A6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EC095F-D935-434C-8376-269AC88DCE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DB7903-F0A0-4AC9-AA00-F04A25E98D4C}"/>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6" name="Footer Placeholder 5">
            <a:extLst>
              <a:ext uri="{FF2B5EF4-FFF2-40B4-BE49-F238E27FC236}">
                <a16:creationId xmlns:a16="http://schemas.microsoft.com/office/drawing/2014/main" id="{AC963666-51A5-464C-9B52-E9DFE17570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DD8E23A-8A57-4174-939C-532115666C8D}"/>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3367208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4BAF7-7E01-475B-8656-1B5BDA2FAA3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4E57E0-62EA-4FF1-B4FF-ABAD8F0853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8521A9-E99A-458A-9F2E-EB958A173C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C49E46-5578-47DC-9DCE-926E47D2DC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9CF447-4F2D-4C67-BDD0-41C2C1747B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13DD08-D9D9-49AE-861F-26F1F4055304}"/>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8" name="Footer Placeholder 7">
            <a:extLst>
              <a:ext uri="{FF2B5EF4-FFF2-40B4-BE49-F238E27FC236}">
                <a16:creationId xmlns:a16="http://schemas.microsoft.com/office/drawing/2014/main" id="{B42EABFB-DCC0-44B0-B340-49DCCB9F90D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94123A6-61C2-41FE-A1DF-D81AEB57A146}"/>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2768339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C2EC0-2B89-4264-A7EF-8F85D79BE0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9393BE-5E16-4F77-8B46-047892ED0D65}"/>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4" name="Footer Placeholder 3">
            <a:extLst>
              <a:ext uri="{FF2B5EF4-FFF2-40B4-BE49-F238E27FC236}">
                <a16:creationId xmlns:a16="http://schemas.microsoft.com/office/drawing/2014/main" id="{6704CC92-50E2-4090-B99E-0DB4507944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850C6B-6A45-4791-841E-466DCADC2310}"/>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376054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3CA817-9E2E-4A68-959F-FA9AAB298CDF}"/>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3" name="Footer Placeholder 2">
            <a:extLst>
              <a:ext uri="{FF2B5EF4-FFF2-40B4-BE49-F238E27FC236}">
                <a16:creationId xmlns:a16="http://schemas.microsoft.com/office/drawing/2014/main" id="{B65C1440-AFA5-4ECF-8FA4-24C9D96C827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2519D97-672B-4285-98D9-84F4C798AB3D}"/>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1377686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67E7F-0579-4BB0-BA73-6435D34C59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A4D52D-7743-4BFF-BBCC-1AC0B28DB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693B48-82E2-4DEA-9605-3911EE2315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39C02F-F8B0-4C87-84A3-3503A1CEA6AC}"/>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6" name="Footer Placeholder 5">
            <a:extLst>
              <a:ext uri="{FF2B5EF4-FFF2-40B4-BE49-F238E27FC236}">
                <a16:creationId xmlns:a16="http://schemas.microsoft.com/office/drawing/2014/main" id="{602D5306-FDA7-4452-BD0B-91AF80DFDD3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5FCE7B9-8481-4B06-9F2D-B2D52F68FFB1}"/>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854752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ABA56-DA36-4E5B-89D9-01D617D108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A3BFDE-E4D3-4A45-9ACF-E66BD735C9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1CB389F-434E-421B-ADD9-90A459224D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AE39AB-54B8-4297-936E-44371B2AEDD0}"/>
              </a:ext>
            </a:extLst>
          </p:cNvPr>
          <p:cNvSpPr>
            <a:spLocks noGrp="1"/>
          </p:cNvSpPr>
          <p:nvPr>
            <p:ph type="dt" sz="half" idx="10"/>
          </p:nvPr>
        </p:nvSpPr>
        <p:spPr/>
        <p:txBody>
          <a:bodyPr/>
          <a:lstStyle/>
          <a:p>
            <a:fld id="{252283C2-3C6F-4324-8F8B-4ADB0F2CD0DA}" type="datetimeFigureOut">
              <a:rPr lang="en-US" smtClean="0"/>
              <a:t>7/12/2026</a:t>
            </a:fld>
            <a:endParaRPr lang="en-US" dirty="0"/>
          </a:p>
        </p:txBody>
      </p:sp>
      <p:sp>
        <p:nvSpPr>
          <p:cNvPr id="6" name="Footer Placeholder 5">
            <a:extLst>
              <a:ext uri="{FF2B5EF4-FFF2-40B4-BE49-F238E27FC236}">
                <a16:creationId xmlns:a16="http://schemas.microsoft.com/office/drawing/2014/main" id="{E0EE8E4E-4ECE-4179-BE37-9654D9EF6C5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B717C74-0E6B-4E68-822E-4AEF5BC72EBC}"/>
              </a:ext>
            </a:extLst>
          </p:cNvPr>
          <p:cNvSpPr>
            <a:spLocks noGrp="1"/>
          </p:cNvSpPr>
          <p:nvPr>
            <p:ph type="sldNum" sz="quarter" idx="12"/>
          </p:nvPr>
        </p:nvSpPr>
        <p:spPr/>
        <p:txBody>
          <a:bodyPr/>
          <a:lstStyle/>
          <a:p>
            <a:fld id="{C1FAAD5B-0A53-4796-B929-52101BF6B09A}" type="slidenum">
              <a:rPr lang="en-US" smtClean="0"/>
              <a:t>‹#›</a:t>
            </a:fld>
            <a:endParaRPr lang="en-US" dirty="0"/>
          </a:p>
        </p:txBody>
      </p:sp>
    </p:spTree>
    <p:extLst>
      <p:ext uri="{BB962C8B-B14F-4D97-AF65-F5344CB8AC3E}">
        <p14:creationId xmlns:p14="http://schemas.microsoft.com/office/powerpoint/2010/main" val="342421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1866D2-EB20-41F3-A38F-B5D1E06E18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0F7BA9-B0F8-47EF-871A-9F8C96B4DD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F4EE8F-A0B5-4346-91BE-D83F92E739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2283C2-3C6F-4324-8F8B-4ADB0F2CD0DA}" type="datetimeFigureOut">
              <a:rPr lang="en-US" smtClean="0"/>
              <a:t>7/12/2026</a:t>
            </a:fld>
            <a:endParaRPr lang="en-US" dirty="0"/>
          </a:p>
        </p:txBody>
      </p:sp>
      <p:sp>
        <p:nvSpPr>
          <p:cNvPr id="5" name="Footer Placeholder 4">
            <a:extLst>
              <a:ext uri="{FF2B5EF4-FFF2-40B4-BE49-F238E27FC236}">
                <a16:creationId xmlns:a16="http://schemas.microsoft.com/office/drawing/2014/main" id="{4D67122D-78EC-4F38-80B7-B46DA2CD0F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26E7E01-B295-47B7-BE17-5B40B3D558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AAD5B-0A53-4796-B929-52101BF6B09A}" type="slidenum">
              <a:rPr lang="en-US" smtClean="0"/>
              <a:t>‹#›</a:t>
            </a:fld>
            <a:endParaRPr lang="en-US" dirty="0"/>
          </a:p>
        </p:txBody>
      </p:sp>
    </p:spTree>
    <p:extLst>
      <p:ext uri="{BB962C8B-B14F-4D97-AF65-F5344CB8AC3E}">
        <p14:creationId xmlns:p14="http://schemas.microsoft.com/office/powerpoint/2010/main" val="1308276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3A20FF71-56DE-449E-6C3A-8E88F7D0D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660" y="548640"/>
            <a:ext cx="6530492" cy="5215729"/>
          </a:xfrm>
          <a:prstGeom prst="rect">
            <a:avLst/>
          </a:prstGeom>
          <a:noFill/>
          <a:ln>
            <a:noFill/>
          </a:ln>
        </p:spPr>
      </p:pic>
      <p:sp>
        <p:nvSpPr>
          <p:cNvPr id="3" name="TextBox 2">
            <a:extLst>
              <a:ext uri="{FF2B5EF4-FFF2-40B4-BE49-F238E27FC236}">
                <a16:creationId xmlns:a16="http://schemas.microsoft.com/office/drawing/2014/main" id="{E8B797EE-3AAA-6739-98C5-FD97C511D9C2}"/>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D0E4C49-52CB-CFC1-AE64-40D4AC07F1C7}"/>
              </a:ext>
            </a:extLst>
          </p:cNvPr>
          <p:cNvSpPr txBox="1"/>
          <p:nvPr/>
        </p:nvSpPr>
        <p:spPr>
          <a:xfrm>
            <a:off x="178308" y="3773103"/>
            <a:ext cx="4411980" cy="1877437"/>
          </a:xfrm>
          <a:prstGeom prst="rect">
            <a:avLst/>
          </a:prstGeom>
          <a:noFill/>
        </p:spPr>
        <p:txBody>
          <a:bodyPr wrap="square" rtlCol="0">
            <a:spAutoFit/>
          </a:bodyPr>
          <a:lstStyle/>
          <a:p>
            <a:pPr algn="ctr"/>
            <a:r>
              <a:rPr lang="en-US" sz="4000" b="1" dirty="0">
                <a:solidFill>
                  <a:srgbClr val="65EDFB"/>
                </a:solidFill>
                <a:latin typeface="Calibri" panose="020F0502020204030204" pitchFamily="34" charset="0"/>
                <a:ea typeface="Calibri" panose="020F0502020204030204" pitchFamily="34" charset="0"/>
                <a:cs typeface="Calibri" panose="020F0502020204030204" pitchFamily="34" charset="0"/>
              </a:rPr>
              <a:t>Human Nature:</a:t>
            </a:r>
          </a:p>
          <a:p>
            <a:pPr algn="ctr"/>
            <a:endParaRPr lang="en-US" sz="4000" b="1" dirty="0">
              <a:solidFill>
                <a:srgbClr val="65EDFB"/>
              </a:solidFill>
              <a:latin typeface="Calibri" panose="020F0502020204030204" pitchFamily="34" charset="0"/>
              <a:ea typeface="Calibri" panose="020F0502020204030204" pitchFamily="34" charset="0"/>
              <a:cs typeface="Calibri" panose="020F0502020204030204" pitchFamily="34" charset="0"/>
            </a:endParaRPr>
          </a:p>
          <a:p>
            <a:pPr algn="ctr"/>
            <a:r>
              <a:rPr lang="en-US" sz="3600" b="1" dirty="0">
                <a:solidFill>
                  <a:srgbClr val="65EDFB"/>
                </a:solidFill>
                <a:latin typeface="Calibri" panose="020F0502020204030204" pitchFamily="34" charset="0"/>
                <a:ea typeface="Calibri" panose="020F0502020204030204" pitchFamily="34" charset="0"/>
                <a:cs typeface="Calibri" panose="020F0502020204030204" pitchFamily="34" charset="0"/>
              </a:rPr>
              <a:t>A Graphic Depiction</a:t>
            </a:r>
          </a:p>
        </p:txBody>
      </p:sp>
      <p:cxnSp>
        <p:nvCxnSpPr>
          <p:cNvPr id="7" name="Straight Connector 6">
            <a:extLst>
              <a:ext uri="{FF2B5EF4-FFF2-40B4-BE49-F238E27FC236}">
                <a16:creationId xmlns:a16="http://schemas.microsoft.com/office/drawing/2014/main" id="{490A3F78-BF7F-E7B0-3661-B712D23E0F0D}"/>
              </a:ext>
            </a:extLst>
          </p:cNvPr>
          <p:cNvCxnSpPr>
            <a:cxnSpLocks/>
          </p:cNvCxnSpPr>
          <p:nvPr/>
        </p:nvCxnSpPr>
        <p:spPr>
          <a:xfrm>
            <a:off x="474453" y="5650540"/>
            <a:ext cx="3804249"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187ECC7-A07E-0A35-487B-735F2DFC7CB3}"/>
              </a:ext>
            </a:extLst>
          </p:cNvPr>
          <p:cNvSpPr txBox="1"/>
          <p:nvPr/>
        </p:nvSpPr>
        <p:spPr>
          <a:xfrm>
            <a:off x="859536" y="2438566"/>
            <a:ext cx="3049524"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6</a:t>
            </a:r>
          </a:p>
        </p:txBody>
      </p:sp>
    </p:spTree>
    <p:extLst>
      <p:ext uri="{BB962C8B-B14F-4D97-AF65-F5344CB8AC3E}">
        <p14:creationId xmlns:p14="http://schemas.microsoft.com/office/powerpoint/2010/main" val="3077867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600135"/>
            <a:ext cx="589671" cy="11372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500484"/>
            <a:ext cx="589671" cy="11372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451859"/>
            <a:ext cx="542784" cy="8733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587262"/>
            <a:ext cx="126601" cy="4478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429000"/>
            <a:ext cx="112537" cy="52872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587262"/>
            <a:ext cx="112540" cy="45486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43004" y="3713871"/>
            <a:ext cx="281353" cy="46425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4236741"/>
            <a:ext cx="539267" cy="10550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360973"/>
            <a:ext cx="556861" cy="9088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375062"/>
            <a:ext cx="528716" cy="12660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65" y="3713871"/>
            <a:ext cx="0" cy="66119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3967094"/>
            <a:ext cx="0" cy="50411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3713871"/>
            <a:ext cx="0" cy="42907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Star: 4 Points 42">
            <a:extLst>
              <a:ext uri="{FF2B5EF4-FFF2-40B4-BE49-F238E27FC236}">
                <a16:creationId xmlns:a16="http://schemas.microsoft.com/office/drawing/2014/main" id="{231D125A-D465-48A1-A1F6-BE3F4159DEBD}"/>
              </a:ext>
            </a:extLst>
          </p:cNvPr>
          <p:cNvSpPr/>
          <p:nvPr/>
        </p:nvSpPr>
        <p:spPr>
          <a:xfrm>
            <a:off x="8850630" y="153724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Star: 4 Points 50">
            <a:extLst>
              <a:ext uri="{FF2B5EF4-FFF2-40B4-BE49-F238E27FC236}">
                <a16:creationId xmlns:a16="http://schemas.microsoft.com/office/drawing/2014/main" id="{86EF646E-5CB2-45CE-B5A8-EFE5964CC2AC}"/>
              </a:ext>
            </a:extLst>
          </p:cNvPr>
          <p:cNvSpPr/>
          <p:nvPr/>
        </p:nvSpPr>
        <p:spPr>
          <a:xfrm>
            <a:off x="7345680" y="123808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tar: 4 Points 51">
            <a:extLst>
              <a:ext uri="{FF2B5EF4-FFF2-40B4-BE49-F238E27FC236}">
                <a16:creationId xmlns:a16="http://schemas.microsoft.com/office/drawing/2014/main" id="{5530B420-A7D3-4FDA-9697-96BACC358038}"/>
              </a:ext>
            </a:extLst>
          </p:cNvPr>
          <p:cNvSpPr/>
          <p:nvPr/>
        </p:nvSpPr>
        <p:spPr>
          <a:xfrm>
            <a:off x="8017401" y="9122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Star: 4 Points 52">
            <a:extLst>
              <a:ext uri="{FF2B5EF4-FFF2-40B4-BE49-F238E27FC236}">
                <a16:creationId xmlns:a16="http://schemas.microsoft.com/office/drawing/2014/main" id="{FDAB4305-7666-4A42-BAF9-1948B9AABB4D}"/>
              </a:ext>
            </a:extLst>
          </p:cNvPr>
          <p:cNvSpPr/>
          <p:nvPr/>
        </p:nvSpPr>
        <p:spPr>
          <a:xfrm>
            <a:off x="9802850" y="84832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Star: 4 Points 53">
            <a:extLst>
              <a:ext uri="{FF2B5EF4-FFF2-40B4-BE49-F238E27FC236}">
                <a16:creationId xmlns:a16="http://schemas.microsoft.com/office/drawing/2014/main" id="{52D6271F-DF25-452F-B345-E8332B1C6797}"/>
              </a:ext>
            </a:extLst>
          </p:cNvPr>
          <p:cNvSpPr/>
          <p:nvPr/>
        </p:nvSpPr>
        <p:spPr>
          <a:xfrm>
            <a:off x="8479893" y="108486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Star: 4 Points 54">
            <a:extLst>
              <a:ext uri="{FF2B5EF4-FFF2-40B4-BE49-F238E27FC236}">
                <a16:creationId xmlns:a16="http://schemas.microsoft.com/office/drawing/2014/main" id="{EE07383D-F729-4733-AB55-3050847A71F5}"/>
              </a:ext>
            </a:extLst>
          </p:cNvPr>
          <p:cNvSpPr/>
          <p:nvPr/>
        </p:nvSpPr>
        <p:spPr>
          <a:xfrm>
            <a:off x="6520366" y="1885233"/>
            <a:ext cx="350825" cy="297807"/>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Star: 4 Points 55">
            <a:extLst>
              <a:ext uri="{FF2B5EF4-FFF2-40B4-BE49-F238E27FC236}">
                <a16:creationId xmlns:a16="http://schemas.microsoft.com/office/drawing/2014/main" id="{64F5478B-F5C9-4A20-A462-D37C7EACBAF6}"/>
              </a:ext>
            </a:extLst>
          </p:cNvPr>
          <p:cNvSpPr/>
          <p:nvPr/>
        </p:nvSpPr>
        <p:spPr>
          <a:xfrm>
            <a:off x="6054380" y="2896833"/>
            <a:ext cx="318285" cy="28363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Star: 4 Points 56">
            <a:extLst>
              <a:ext uri="{FF2B5EF4-FFF2-40B4-BE49-F238E27FC236}">
                <a16:creationId xmlns:a16="http://schemas.microsoft.com/office/drawing/2014/main" id="{948023AC-A422-4940-81DD-B7B8E82ECF07}"/>
              </a:ext>
            </a:extLst>
          </p:cNvPr>
          <p:cNvSpPr/>
          <p:nvPr/>
        </p:nvSpPr>
        <p:spPr>
          <a:xfrm>
            <a:off x="6645252" y="278198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Star: 4 Points 57">
            <a:extLst>
              <a:ext uri="{FF2B5EF4-FFF2-40B4-BE49-F238E27FC236}">
                <a16:creationId xmlns:a16="http://schemas.microsoft.com/office/drawing/2014/main" id="{CB30B568-885D-4CB1-A2D7-BF006FCB6F24}"/>
              </a:ext>
            </a:extLst>
          </p:cNvPr>
          <p:cNvSpPr/>
          <p:nvPr/>
        </p:nvSpPr>
        <p:spPr>
          <a:xfrm>
            <a:off x="7225508" y="269634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Star: 4 Points 58">
            <a:extLst>
              <a:ext uri="{FF2B5EF4-FFF2-40B4-BE49-F238E27FC236}">
                <a16:creationId xmlns:a16="http://schemas.microsoft.com/office/drawing/2014/main" id="{F6EEE631-72A5-4A19-B600-2F0313AA53AC}"/>
              </a:ext>
            </a:extLst>
          </p:cNvPr>
          <p:cNvSpPr/>
          <p:nvPr/>
        </p:nvSpPr>
        <p:spPr>
          <a:xfrm>
            <a:off x="7914247" y="279363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Star: 4 Points 59">
            <a:extLst>
              <a:ext uri="{FF2B5EF4-FFF2-40B4-BE49-F238E27FC236}">
                <a16:creationId xmlns:a16="http://schemas.microsoft.com/office/drawing/2014/main" id="{577376FC-15F0-4FB9-8D5A-46A0A9A06A6F}"/>
              </a:ext>
            </a:extLst>
          </p:cNvPr>
          <p:cNvSpPr/>
          <p:nvPr/>
        </p:nvSpPr>
        <p:spPr>
          <a:xfrm>
            <a:off x="8472852" y="2733881"/>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Star: 4 Points 60">
            <a:extLst>
              <a:ext uri="{FF2B5EF4-FFF2-40B4-BE49-F238E27FC236}">
                <a16:creationId xmlns:a16="http://schemas.microsoft.com/office/drawing/2014/main" id="{E9832988-EF9B-48DB-8A12-62F3BE6F0686}"/>
              </a:ext>
            </a:extLst>
          </p:cNvPr>
          <p:cNvSpPr/>
          <p:nvPr/>
        </p:nvSpPr>
        <p:spPr>
          <a:xfrm>
            <a:off x="9081878" y="276550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Star: 4 Points 61">
            <a:extLst>
              <a:ext uri="{FF2B5EF4-FFF2-40B4-BE49-F238E27FC236}">
                <a16:creationId xmlns:a16="http://schemas.microsoft.com/office/drawing/2014/main" id="{0A0BC2FC-7C4B-41EE-876E-0A79B99C047D}"/>
              </a:ext>
            </a:extLst>
          </p:cNvPr>
          <p:cNvSpPr/>
          <p:nvPr/>
        </p:nvSpPr>
        <p:spPr>
          <a:xfrm>
            <a:off x="9728995" y="279363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Star: 4 Points 62">
            <a:extLst>
              <a:ext uri="{FF2B5EF4-FFF2-40B4-BE49-F238E27FC236}">
                <a16:creationId xmlns:a16="http://schemas.microsoft.com/office/drawing/2014/main" id="{7B278B79-F1E5-4EBB-A891-A07308FD7E1A}"/>
              </a:ext>
            </a:extLst>
          </p:cNvPr>
          <p:cNvSpPr/>
          <p:nvPr/>
        </p:nvSpPr>
        <p:spPr>
          <a:xfrm>
            <a:off x="10476939" y="2882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Star: 4 Points 63">
            <a:extLst>
              <a:ext uri="{FF2B5EF4-FFF2-40B4-BE49-F238E27FC236}">
                <a16:creationId xmlns:a16="http://schemas.microsoft.com/office/drawing/2014/main" id="{157A46F5-D1B5-41D5-AA82-8D2F5C2C68B5}"/>
              </a:ext>
            </a:extLst>
          </p:cNvPr>
          <p:cNvSpPr/>
          <p:nvPr/>
        </p:nvSpPr>
        <p:spPr>
          <a:xfrm>
            <a:off x="7952344" y="225679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Star: 4 Points 64">
            <a:extLst>
              <a:ext uri="{FF2B5EF4-FFF2-40B4-BE49-F238E27FC236}">
                <a16:creationId xmlns:a16="http://schemas.microsoft.com/office/drawing/2014/main" id="{DB3A597E-EF92-44AE-B9F9-49597F843E03}"/>
              </a:ext>
            </a:extLst>
          </p:cNvPr>
          <p:cNvSpPr/>
          <p:nvPr/>
        </p:nvSpPr>
        <p:spPr>
          <a:xfrm>
            <a:off x="8583647" y="218304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Star: 4 Points 65">
            <a:extLst>
              <a:ext uri="{FF2B5EF4-FFF2-40B4-BE49-F238E27FC236}">
                <a16:creationId xmlns:a16="http://schemas.microsoft.com/office/drawing/2014/main" id="{3A5ADF76-EC38-4C76-A629-33DB892A614D}"/>
              </a:ext>
            </a:extLst>
          </p:cNvPr>
          <p:cNvSpPr/>
          <p:nvPr/>
        </p:nvSpPr>
        <p:spPr>
          <a:xfrm>
            <a:off x="9167467" y="21746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Star: 4 Points 66">
            <a:extLst>
              <a:ext uri="{FF2B5EF4-FFF2-40B4-BE49-F238E27FC236}">
                <a16:creationId xmlns:a16="http://schemas.microsoft.com/office/drawing/2014/main" id="{B9B9C87E-029D-4069-933D-BC69C43DA309}"/>
              </a:ext>
            </a:extLst>
          </p:cNvPr>
          <p:cNvSpPr/>
          <p:nvPr/>
        </p:nvSpPr>
        <p:spPr>
          <a:xfrm>
            <a:off x="9870276" y="218304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Star: 4 Points 67">
            <a:extLst>
              <a:ext uri="{FF2B5EF4-FFF2-40B4-BE49-F238E27FC236}">
                <a16:creationId xmlns:a16="http://schemas.microsoft.com/office/drawing/2014/main" id="{348CCFB6-85BE-40AF-8DC7-6B95EB28187E}"/>
              </a:ext>
            </a:extLst>
          </p:cNvPr>
          <p:cNvSpPr/>
          <p:nvPr/>
        </p:nvSpPr>
        <p:spPr>
          <a:xfrm>
            <a:off x="10476939" y="233880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Star: 4 Points 68">
            <a:extLst>
              <a:ext uri="{FF2B5EF4-FFF2-40B4-BE49-F238E27FC236}">
                <a16:creationId xmlns:a16="http://schemas.microsoft.com/office/drawing/2014/main" id="{44B5B3E5-3310-4786-8629-F87B13F860FE}"/>
              </a:ext>
            </a:extLst>
          </p:cNvPr>
          <p:cNvSpPr/>
          <p:nvPr/>
        </p:nvSpPr>
        <p:spPr>
          <a:xfrm>
            <a:off x="4672236" y="3478978"/>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Star: 4 Points 69">
            <a:extLst>
              <a:ext uri="{FF2B5EF4-FFF2-40B4-BE49-F238E27FC236}">
                <a16:creationId xmlns:a16="http://schemas.microsoft.com/office/drawing/2014/main" id="{0D33B80F-4843-4153-ABA2-526C1B499724}"/>
              </a:ext>
            </a:extLst>
          </p:cNvPr>
          <p:cNvSpPr/>
          <p:nvPr/>
        </p:nvSpPr>
        <p:spPr>
          <a:xfrm>
            <a:off x="7634073" y="180039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Star: 4 Points 70">
            <a:extLst>
              <a:ext uri="{FF2B5EF4-FFF2-40B4-BE49-F238E27FC236}">
                <a16:creationId xmlns:a16="http://schemas.microsoft.com/office/drawing/2014/main" id="{47B027FC-45F6-45B7-BF6D-92C3E9DEB35C}"/>
              </a:ext>
            </a:extLst>
          </p:cNvPr>
          <p:cNvSpPr/>
          <p:nvPr/>
        </p:nvSpPr>
        <p:spPr>
          <a:xfrm>
            <a:off x="6964679" y="15171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Star: 4 Points 71">
            <a:extLst>
              <a:ext uri="{FF2B5EF4-FFF2-40B4-BE49-F238E27FC236}">
                <a16:creationId xmlns:a16="http://schemas.microsoft.com/office/drawing/2014/main" id="{2E1BA85B-D28C-4800-940A-AE90D56962B0}"/>
              </a:ext>
            </a:extLst>
          </p:cNvPr>
          <p:cNvSpPr/>
          <p:nvPr/>
        </p:nvSpPr>
        <p:spPr>
          <a:xfrm>
            <a:off x="6155782" y="2381047"/>
            <a:ext cx="318285" cy="262578"/>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tar: 4 Points 72">
            <a:extLst>
              <a:ext uri="{FF2B5EF4-FFF2-40B4-BE49-F238E27FC236}">
                <a16:creationId xmlns:a16="http://schemas.microsoft.com/office/drawing/2014/main" id="{80CDB765-0D77-4F52-8082-AA0B6432FD0F}"/>
              </a:ext>
            </a:extLst>
          </p:cNvPr>
          <p:cNvSpPr/>
          <p:nvPr/>
        </p:nvSpPr>
        <p:spPr>
          <a:xfrm>
            <a:off x="6754835" y="227037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tar: 4 Points 73">
            <a:extLst>
              <a:ext uri="{FF2B5EF4-FFF2-40B4-BE49-F238E27FC236}">
                <a16:creationId xmlns:a16="http://schemas.microsoft.com/office/drawing/2014/main" id="{C49DA56E-E2C2-409B-B573-BE1D2CA4DF72}"/>
              </a:ext>
            </a:extLst>
          </p:cNvPr>
          <p:cNvSpPr/>
          <p:nvPr/>
        </p:nvSpPr>
        <p:spPr>
          <a:xfrm>
            <a:off x="7345681" y="222754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6FE2F032-86D4-4722-99CE-9EEFF9EADDC1}"/>
              </a:ext>
            </a:extLst>
          </p:cNvPr>
          <p:cNvSpPr/>
          <p:nvPr/>
        </p:nvSpPr>
        <p:spPr>
          <a:xfrm>
            <a:off x="9055471" y="10539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tar: 4 Points 75">
            <a:extLst>
              <a:ext uri="{FF2B5EF4-FFF2-40B4-BE49-F238E27FC236}">
                <a16:creationId xmlns:a16="http://schemas.microsoft.com/office/drawing/2014/main" id="{98445BBB-9F69-4BF0-A54F-FE5E6A8C091F}"/>
              </a:ext>
            </a:extLst>
          </p:cNvPr>
          <p:cNvSpPr/>
          <p:nvPr/>
        </p:nvSpPr>
        <p:spPr>
          <a:xfrm>
            <a:off x="10107056" y="15171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tar: 4 Points 76">
            <a:extLst>
              <a:ext uri="{FF2B5EF4-FFF2-40B4-BE49-F238E27FC236}">
                <a16:creationId xmlns:a16="http://schemas.microsoft.com/office/drawing/2014/main" id="{AF8C0272-90DF-4F0A-A5DB-A014C3C958CD}"/>
              </a:ext>
            </a:extLst>
          </p:cNvPr>
          <p:cNvSpPr/>
          <p:nvPr/>
        </p:nvSpPr>
        <p:spPr>
          <a:xfrm>
            <a:off x="9476342" y="141633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tar: 4 Points 77">
            <a:extLst>
              <a:ext uri="{FF2B5EF4-FFF2-40B4-BE49-F238E27FC236}">
                <a16:creationId xmlns:a16="http://schemas.microsoft.com/office/drawing/2014/main" id="{92862F73-5429-4D8B-835C-33F211823D2D}"/>
              </a:ext>
            </a:extLst>
          </p:cNvPr>
          <p:cNvSpPr/>
          <p:nvPr/>
        </p:nvSpPr>
        <p:spPr>
          <a:xfrm>
            <a:off x="8227244" y="162455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Star: 4 Points 78">
            <a:extLst>
              <a:ext uri="{FF2B5EF4-FFF2-40B4-BE49-F238E27FC236}">
                <a16:creationId xmlns:a16="http://schemas.microsoft.com/office/drawing/2014/main" id="{CAB0B27B-EBED-43E5-8EBB-3E2149395E26}"/>
              </a:ext>
            </a:extLst>
          </p:cNvPr>
          <p:cNvSpPr/>
          <p:nvPr/>
        </p:nvSpPr>
        <p:spPr>
          <a:xfrm>
            <a:off x="4035672" y="3602699"/>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Star: 4 Points 79">
            <a:extLst>
              <a:ext uri="{FF2B5EF4-FFF2-40B4-BE49-F238E27FC236}">
                <a16:creationId xmlns:a16="http://schemas.microsoft.com/office/drawing/2014/main" id="{1D75834C-9B97-4846-9905-F741933062FB}"/>
              </a:ext>
            </a:extLst>
          </p:cNvPr>
          <p:cNvSpPr/>
          <p:nvPr/>
        </p:nvSpPr>
        <p:spPr>
          <a:xfrm>
            <a:off x="3293619" y="3711526"/>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Star: 4 Points 80">
            <a:extLst>
              <a:ext uri="{FF2B5EF4-FFF2-40B4-BE49-F238E27FC236}">
                <a16:creationId xmlns:a16="http://schemas.microsoft.com/office/drawing/2014/main" id="{1F379052-36D2-4800-B8C6-B79A79ABA730}"/>
              </a:ext>
            </a:extLst>
          </p:cNvPr>
          <p:cNvSpPr/>
          <p:nvPr/>
        </p:nvSpPr>
        <p:spPr>
          <a:xfrm>
            <a:off x="2646489" y="3839384"/>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Star: 4 Points 81">
            <a:extLst>
              <a:ext uri="{FF2B5EF4-FFF2-40B4-BE49-F238E27FC236}">
                <a16:creationId xmlns:a16="http://schemas.microsoft.com/office/drawing/2014/main" id="{C2DAD032-5CB9-4939-AD7C-202E58BFF350}"/>
              </a:ext>
            </a:extLst>
          </p:cNvPr>
          <p:cNvSpPr/>
          <p:nvPr/>
        </p:nvSpPr>
        <p:spPr>
          <a:xfrm>
            <a:off x="1853428" y="3873433"/>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Star: 4 Points 82">
            <a:extLst>
              <a:ext uri="{FF2B5EF4-FFF2-40B4-BE49-F238E27FC236}">
                <a16:creationId xmlns:a16="http://schemas.microsoft.com/office/drawing/2014/main" id="{C83DC3C9-B42B-4214-8638-1C9C3E42A709}"/>
              </a:ext>
            </a:extLst>
          </p:cNvPr>
          <p:cNvSpPr/>
          <p:nvPr/>
        </p:nvSpPr>
        <p:spPr>
          <a:xfrm>
            <a:off x="5697417" y="3002193"/>
            <a:ext cx="303618" cy="346181"/>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Star: 4 Points 83">
            <a:extLst>
              <a:ext uri="{FF2B5EF4-FFF2-40B4-BE49-F238E27FC236}">
                <a16:creationId xmlns:a16="http://schemas.microsoft.com/office/drawing/2014/main" id="{0F52A2D7-D279-45E1-A3E9-91B95CE206DA}"/>
              </a:ext>
            </a:extLst>
          </p:cNvPr>
          <p:cNvSpPr/>
          <p:nvPr/>
        </p:nvSpPr>
        <p:spPr>
          <a:xfrm>
            <a:off x="5263082" y="3348378"/>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984D896B-585D-487A-933B-E4D2C4027C96}"/>
              </a:ext>
            </a:extLst>
          </p:cNvPr>
          <p:cNvSpPr txBox="1"/>
          <p:nvPr/>
        </p:nvSpPr>
        <p:spPr>
          <a:xfrm>
            <a:off x="520082" y="361481"/>
            <a:ext cx="4540871" cy="1815882"/>
          </a:xfrm>
          <a:prstGeom prst="rect">
            <a:avLst/>
          </a:prstGeom>
          <a:noFill/>
        </p:spPr>
        <p:txBody>
          <a:bodyPr wrap="square" rtlCol="0">
            <a:spAutoFit/>
          </a:bodyPr>
          <a:lstStyle/>
          <a:p>
            <a:r>
              <a:rPr lang="en-US" sz="2800" b="1" dirty="0">
                <a:solidFill>
                  <a:schemeClr val="bg1"/>
                </a:solidFill>
              </a:rPr>
              <a:t>In this case there is great expression of capacities for Kindness (those lids are wide open)</a:t>
            </a:r>
          </a:p>
        </p:txBody>
      </p:sp>
      <p:cxnSp>
        <p:nvCxnSpPr>
          <p:cNvPr id="32" name="Straight Arrow Connector 31">
            <a:extLst>
              <a:ext uri="{FF2B5EF4-FFF2-40B4-BE49-F238E27FC236}">
                <a16:creationId xmlns:a16="http://schemas.microsoft.com/office/drawing/2014/main" id="{5B7E0DB8-CD26-4280-9A91-DD34ED0848F2}"/>
              </a:ext>
            </a:extLst>
          </p:cNvPr>
          <p:cNvCxnSpPr>
            <a:cxnSpLocks/>
          </p:cNvCxnSpPr>
          <p:nvPr/>
        </p:nvCxnSpPr>
        <p:spPr>
          <a:xfrm>
            <a:off x="5042007" y="1269422"/>
            <a:ext cx="1478359" cy="127784"/>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867101B-BB53-4580-958B-A45774E3C4FF}"/>
              </a:ext>
            </a:extLst>
          </p:cNvPr>
          <p:cNvSpPr txBox="1"/>
          <p:nvPr/>
        </p:nvSpPr>
        <p:spPr>
          <a:xfrm>
            <a:off x="1550504" y="5777948"/>
            <a:ext cx="6503256" cy="954107"/>
          </a:xfrm>
          <a:prstGeom prst="rect">
            <a:avLst/>
          </a:prstGeom>
          <a:noFill/>
        </p:spPr>
        <p:txBody>
          <a:bodyPr wrap="square" rtlCol="0">
            <a:spAutoFit/>
          </a:bodyPr>
          <a:lstStyle/>
          <a:p>
            <a:r>
              <a:rPr lang="en-US" sz="2800" b="1" dirty="0">
                <a:solidFill>
                  <a:schemeClr val="bg1"/>
                </a:solidFill>
              </a:rPr>
              <a:t>And minimal expression of capacities for Unkindness (those lids are largely closed)</a:t>
            </a:r>
          </a:p>
        </p:txBody>
      </p:sp>
      <p:cxnSp>
        <p:nvCxnSpPr>
          <p:cNvPr id="35" name="Straight Arrow Connector 34">
            <a:extLst>
              <a:ext uri="{FF2B5EF4-FFF2-40B4-BE49-F238E27FC236}">
                <a16:creationId xmlns:a16="http://schemas.microsoft.com/office/drawing/2014/main" id="{3F7BB226-49CA-4655-BDF5-47FF58F96EF2}"/>
              </a:ext>
            </a:extLst>
          </p:cNvPr>
          <p:cNvCxnSpPr/>
          <p:nvPr/>
        </p:nvCxnSpPr>
        <p:spPr>
          <a:xfrm flipV="1">
            <a:off x="1772529" y="5274365"/>
            <a:ext cx="288388" cy="344557"/>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5003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236741"/>
            <a:ext cx="0" cy="4771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142948"/>
            <a:ext cx="0" cy="47126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110118"/>
            <a:ext cx="0" cy="42907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873433"/>
            <a:ext cx="494413" cy="16167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839384"/>
            <a:ext cx="518144" cy="1183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873433"/>
            <a:ext cx="572090" cy="16869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43004" y="3948211"/>
            <a:ext cx="521675" cy="22991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3967094"/>
            <a:ext cx="0" cy="37515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3967094"/>
            <a:ext cx="0" cy="48476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076069"/>
            <a:ext cx="0" cy="42559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65" y="4262523"/>
            <a:ext cx="498217" cy="11254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4375063"/>
            <a:ext cx="576776" cy="9614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4076069"/>
            <a:ext cx="498231" cy="6688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Star: 4 Points 42">
            <a:extLst>
              <a:ext uri="{FF2B5EF4-FFF2-40B4-BE49-F238E27FC236}">
                <a16:creationId xmlns:a16="http://schemas.microsoft.com/office/drawing/2014/main" id="{231D125A-D465-48A1-A1F6-BE3F4159DEBD}"/>
              </a:ext>
            </a:extLst>
          </p:cNvPr>
          <p:cNvSpPr/>
          <p:nvPr/>
        </p:nvSpPr>
        <p:spPr>
          <a:xfrm>
            <a:off x="2349305" y="107105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Star: 4 Points 50">
            <a:extLst>
              <a:ext uri="{FF2B5EF4-FFF2-40B4-BE49-F238E27FC236}">
                <a16:creationId xmlns:a16="http://schemas.microsoft.com/office/drawing/2014/main" id="{86EF646E-5CB2-45CE-B5A8-EFE5964CC2AC}"/>
              </a:ext>
            </a:extLst>
          </p:cNvPr>
          <p:cNvSpPr/>
          <p:nvPr/>
        </p:nvSpPr>
        <p:spPr>
          <a:xfrm>
            <a:off x="2038578" y="298094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tar: 4 Points 51">
            <a:extLst>
              <a:ext uri="{FF2B5EF4-FFF2-40B4-BE49-F238E27FC236}">
                <a16:creationId xmlns:a16="http://schemas.microsoft.com/office/drawing/2014/main" id="{5530B420-A7D3-4FDA-9697-96BACC358038}"/>
              </a:ext>
            </a:extLst>
          </p:cNvPr>
          <p:cNvSpPr/>
          <p:nvPr/>
        </p:nvSpPr>
        <p:spPr>
          <a:xfrm>
            <a:off x="1844888" y="255906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Star: 4 Points 52">
            <a:extLst>
              <a:ext uri="{FF2B5EF4-FFF2-40B4-BE49-F238E27FC236}">
                <a16:creationId xmlns:a16="http://schemas.microsoft.com/office/drawing/2014/main" id="{FDAB4305-7666-4A42-BAF9-1948B9AABB4D}"/>
              </a:ext>
            </a:extLst>
          </p:cNvPr>
          <p:cNvSpPr/>
          <p:nvPr/>
        </p:nvSpPr>
        <p:spPr>
          <a:xfrm>
            <a:off x="1645342" y="329256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Star: 4 Points 53">
            <a:extLst>
              <a:ext uri="{FF2B5EF4-FFF2-40B4-BE49-F238E27FC236}">
                <a16:creationId xmlns:a16="http://schemas.microsoft.com/office/drawing/2014/main" id="{52D6271F-DF25-452F-B345-E8332B1C6797}"/>
              </a:ext>
            </a:extLst>
          </p:cNvPr>
          <p:cNvSpPr/>
          <p:nvPr/>
        </p:nvSpPr>
        <p:spPr>
          <a:xfrm>
            <a:off x="1692193" y="19455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Star: 4 Points 54">
            <a:extLst>
              <a:ext uri="{FF2B5EF4-FFF2-40B4-BE49-F238E27FC236}">
                <a16:creationId xmlns:a16="http://schemas.microsoft.com/office/drawing/2014/main" id="{EE07383D-F729-4733-AB55-3050847A71F5}"/>
              </a:ext>
            </a:extLst>
          </p:cNvPr>
          <p:cNvSpPr/>
          <p:nvPr/>
        </p:nvSpPr>
        <p:spPr>
          <a:xfrm>
            <a:off x="6227433" y="3083175"/>
            <a:ext cx="350825" cy="297807"/>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Star: 4 Points 55">
            <a:extLst>
              <a:ext uri="{FF2B5EF4-FFF2-40B4-BE49-F238E27FC236}">
                <a16:creationId xmlns:a16="http://schemas.microsoft.com/office/drawing/2014/main" id="{64F5478B-F5C9-4A20-A462-D37C7EACBAF6}"/>
              </a:ext>
            </a:extLst>
          </p:cNvPr>
          <p:cNvSpPr/>
          <p:nvPr/>
        </p:nvSpPr>
        <p:spPr>
          <a:xfrm>
            <a:off x="6592744" y="3416694"/>
            <a:ext cx="318285" cy="28363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Star: 4 Points 56">
            <a:extLst>
              <a:ext uri="{FF2B5EF4-FFF2-40B4-BE49-F238E27FC236}">
                <a16:creationId xmlns:a16="http://schemas.microsoft.com/office/drawing/2014/main" id="{948023AC-A422-4940-81DD-B7B8E82ECF07}"/>
              </a:ext>
            </a:extLst>
          </p:cNvPr>
          <p:cNvSpPr/>
          <p:nvPr/>
        </p:nvSpPr>
        <p:spPr>
          <a:xfrm>
            <a:off x="2852750" y="320212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Star: 4 Points 57">
            <a:extLst>
              <a:ext uri="{FF2B5EF4-FFF2-40B4-BE49-F238E27FC236}">
                <a16:creationId xmlns:a16="http://schemas.microsoft.com/office/drawing/2014/main" id="{CB30B568-885D-4CB1-A2D7-BF006FCB6F24}"/>
              </a:ext>
            </a:extLst>
          </p:cNvPr>
          <p:cNvSpPr/>
          <p:nvPr/>
        </p:nvSpPr>
        <p:spPr>
          <a:xfrm>
            <a:off x="3411355" y="295030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Star: 4 Points 58">
            <a:extLst>
              <a:ext uri="{FF2B5EF4-FFF2-40B4-BE49-F238E27FC236}">
                <a16:creationId xmlns:a16="http://schemas.microsoft.com/office/drawing/2014/main" id="{F6EEE631-72A5-4A19-B600-2F0313AA53AC}"/>
              </a:ext>
            </a:extLst>
          </p:cNvPr>
          <p:cNvSpPr/>
          <p:nvPr/>
        </p:nvSpPr>
        <p:spPr>
          <a:xfrm>
            <a:off x="4002854" y="332984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Star: 4 Points 59">
            <a:extLst>
              <a:ext uri="{FF2B5EF4-FFF2-40B4-BE49-F238E27FC236}">
                <a16:creationId xmlns:a16="http://schemas.microsoft.com/office/drawing/2014/main" id="{577376FC-15F0-4FB9-8D5A-46A0A9A06A6F}"/>
              </a:ext>
            </a:extLst>
          </p:cNvPr>
          <p:cNvSpPr/>
          <p:nvPr/>
        </p:nvSpPr>
        <p:spPr>
          <a:xfrm>
            <a:off x="4619456" y="32232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Star: 4 Points 60">
            <a:extLst>
              <a:ext uri="{FF2B5EF4-FFF2-40B4-BE49-F238E27FC236}">
                <a16:creationId xmlns:a16="http://schemas.microsoft.com/office/drawing/2014/main" id="{E9832988-EF9B-48DB-8A12-62F3BE6F0686}"/>
              </a:ext>
            </a:extLst>
          </p:cNvPr>
          <p:cNvSpPr/>
          <p:nvPr/>
        </p:nvSpPr>
        <p:spPr>
          <a:xfrm>
            <a:off x="4409851" y="267467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Star: 4 Points 61">
            <a:extLst>
              <a:ext uri="{FF2B5EF4-FFF2-40B4-BE49-F238E27FC236}">
                <a16:creationId xmlns:a16="http://schemas.microsoft.com/office/drawing/2014/main" id="{0A0BC2FC-7C4B-41EE-876E-0A79B99C047D}"/>
              </a:ext>
            </a:extLst>
          </p:cNvPr>
          <p:cNvSpPr/>
          <p:nvPr/>
        </p:nvSpPr>
        <p:spPr>
          <a:xfrm>
            <a:off x="5058379" y="280700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Star: 4 Points 62">
            <a:extLst>
              <a:ext uri="{FF2B5EF4-FFF2-40B4-BE49-F238E27FC236}">
                <a16:creationId xmlns:a16="http://schemas.microsoft.com/office/drawing/2014/main" id="{7B278B79-F1E5-4EBB-A891-A07308FD7E1A}"/>
              </a:ext>
            </a:extLst>
          </p:cNvPr>
          <p:cNvSpPr/>
          <p:nvPr/>
        </p:nvSpPr>
        <p:spPr>
          <a:xfrm>
            <a:off x="5283531" y="332397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Star: 4 Points 63">
            <a:extLst>
              <a:ext uri="{FF2B5EF4-FFF2-40B4-BE49-F238E27FC236}">
                <a16:creationId xmlns:a16="http://schemas.microsoft.com/office/drawing/2014/main" id="{157A46F5-D1B5-41D5-AA82-8D2F5C2C68B5}"/>
              </a:ext>
            </a:extLst>
          </p:cNvPr>
          <p:cNvSpPr/>
          <p:nvPr/>
        </p:nvSpPr>
        <p:spPr>
          <a:xfrm>
            <a:off x="3070275" y="240301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Star: 4 Points 64">
            <a:extLst>
              <a:ext uri="{FF2B5EF4-FFF2-40B4-BE49-F238E27FC236}">
                <a16:creationId xmlns:a16="http://schemas.microsoft.com/office/drawing/2014/main" id="{DB3A597E-EF92-44AE-B9F9-49597F843E03}"/>
              </a:ext>
            </a:extLst>
          </p:cNvPr>
          <p:cNvSpPr/>
          <p:nvPr/>
        </p:nvSpPr>
        <p:spPr>
          <a:xfrm>
            <a:off x="3378888" y="3423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Star: 4 Points 65">
            <a:extLst>
              <a:ext uri="{FF2B5EF4-FFF2-40B4-BE49-F238E27FC236}">
                <a16:creationId xmlns:a16="http://schemas.microsoft.com/office/drawing/2014/main" id="{3A5ADF76-EC38-4C76-A629-33DB892A614D}"/>
              </a:ext>
            </a:extLst>
          </p:cNvPr>
          <p:cNvSpPr/>
          <p:nvPr/>
        </p:nvSpPr>
        <p:spPr>
          <a:xfrm>
            <a:off x="3602500" y="2500311"/>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Star: 4 Points 66">
            <a:extLst>
              <a:ext uri="{FF2B5EF4-FFF2-40B4-BE49-F238E27FC236}">
                <a16:creationId xmlns:a16="http://schemas.microsoft.com/office/drawing/2014/main" id="{B9B9C87E-029D-4069-933D-BC69C43DA309}"/>
              </a:ext>
            </a:extLst>
          </p:cNvPr>
          <p:cNvSpPr/>
          <p:nvPr/>
        </p:nvSpPr>
        <p:spPr>
          <a:xfrm>
            <a:off x="3460655" y="208248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Star: 4 Points 67">
            <a:extLst>
              <a:ext uri="{FF2B5EF4-FFF2-40B4-BE49-F238E27FC236}">
                <a16:creationId xmlns:a16="http://schemas.microsoft.com/office/drawing/2014/main" id="{348CCFB6-85BE-40AF-8DC7-6B95EB28187E}"/>
              </a:ext>
            </a:extLst>
          </p:cNvPr>
          <p:cNvSpPr/>
          <p:nvPr/>
        </p:nvSpPr>
        <p:spPr>
          <a:xfrm>
            <a:off x="3921370" y="2882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Star: 4 Points 68">
            <a:extLst>
              <a:ext uri="{FF2B5EF4-FFF2-40B4-BE49-F238E27FC236}">
                <a16:creationId xmlns:a16="http://schemas.microsoft.com/office/drawing/2014/main" id="{44B5B3E5-3310-4786-8629-F87B13F860FE}"/>
              </a:ext>
            </a:extLst>
          </p:cNvPr>
          <p:cNvSpPr/>
          <p:nvPr/>
        </p:nvSpPr>
        <p:spPr>
          <a:xfrm>
            <a:off x="9806967" y="3692854"/>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Star: 4 Points 69">
            <a:extLst>
              <a:ext uri="{FF2B5EF4-FFF2-40B4-BE49-F238E27FC236}">
                <a16:creationId xmlns:a16="http://schemas.microsoft.com/office/drawing/2014/main" id="{0D33B80F-4843-4153-ABA2-526C1B499724}"/>
              </a:ext>
            </a:extLst>
          </p:cNvPr>
          <p:cNvSpPr/>
          <p:nvPr/>
        </p:nvSpPr>
        <p:spPr>
          <a:xfrm>
            <a:off x="2712714" y="265820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Star: 4 Points 70">
            <a:extLst>
              <a:ext uri="{FF2B5EF4-FFF2-40B4-BE49-F238E27FC236}">
                <a16:creationId xmlns:a16="http://schemas.microsoft.com/office/drawing/2014/main" id="{47B027FC-45F6-45B7-BF6D-92C3E9DEB35C}"/>
              </a:ext>
            </a:extLst>
          </p:cNvPr>
          <p:cNvSpPr/>
          <p:nvPr/>
        </p:nvSpPr>
        <p:spPr>
          <a:xfrm>
            <a:off x="2322331" y="230689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Star: 4 Points 71">
            <a:extLst>
              <a:ext uri="{FF2B5EF4-FFF2-40B4-BE49-F238E27FC236}">
                <a16:creationId xmlns:a16="http://schemas.microsoft.com/office/drawing/2014/main" id="{2E1BA85B-D28C-4800-940A-AE90D56962B0}"/>
              </a:ext>
            </a:extLst>
          </p:cNvPr>
          <p:cNvSpPr/>
          <p:nvPr/>
        </p:nvSpPr>
        <p:spPr>
          <a:xfrm>
            <a:off x="5923032" y="3408719"/>
            <a:ext cx="318285" cy="262578"/>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tar: 4 Points 72">
            <a:extLst>
              <a:ext uri="{FF2B5EF4-FFF2-40B4-BE49-F238E27FC236}">
                <a16:creationId xmlns:a16="http://schemas.microsoft.com/office/drawing/2014/main" id="{80CDB765-0D77-4F52-8082-AA0B6432FD0F}"/>
              </a:ext>
            </a:extLst>
          </p:cNvPr>
          <p:cNvSpPr/>
          <p:nvPr/>
        </p:nvSpPr>
        <p:spPr>
          <a:xfrm>
            <a:off x="2249046" y="33677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tar: 4 Points 73">
            <a:extLst>
              <a:ext uri="{FF2B5EF4-FFF2-40B4-BE49-F238E27FC236}">
                <a16:creationId xmlns:a16="http://schemas.microsoft.com/office/drawing/2014/main" id="{C49DA56E-E2C2-409B-B573-BE1D2CA4DF72}"/>
              </a:ext>
            </a:extLst>
          </p:cNvPr>
          <p:cNvSpPr/>
          <p:nvPr/>
        </p:nvSpPr>
        <p:spPr>
          <a:xfrm>
            <a:off x="2759607" y="149439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6FE2F032-86D4-4722-99CE-9EEFF9EADDC1}"/>
              </a:ext>
            </a:extLst>
          </p:cNvPr>
          <p:cNvSpPr/>
          <p:nvPr/>
        </p:nvSpPr>
        <p:spPr>
          <a:xfrm>
            <a:off x="1851073" y="133363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tar: 4 Points 75">
            <a:extLst>
              <a:ext uri="{FF2B5EF4-FFF2-40B4-BE49-F238E27FC236}">
                <a16:creationId xmlns:a16="http://schemas.microsoft.com/office/drawing/2014/main" id="{98445BBB-9F69-4BF0-A54F-FE5E6A8C091F}"/>
              </a:ext>
            </a:extLst>
          </p:cNvPr>
          <p:cNvSpPr/>
          <p:nvPr/>
        </p:nvSpPr>
        <p:spPr>
          <a:xfrm>
            <a:off x="1647988" y="77376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tar: 4 Points 76">
            <a:extLst>
              <a:ext uri="{FF2B5EF4-FFF2-40B4-BE49-F238E27FC236}">
                <a16:creationId xmlns:a16="http://schemas.microsoft.com/office/drawing/2014/main" id="{AF8C0272-90DF-4F0A-A5DB-A014C3C958CD}"/>
              </a:ext>
            </a:extLst>
          </p:cNvPr>
          <p:cNvSpPr/>
          <p:nvPr/>
        </p:nvSpPr>
        <p:spPr>
          <a:xfrm>
            <a:off x="2249046" y="173647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tar: 4 Points 77">
            <a:extLst>
              <a:ext uri="{FF2B5EF4-FFF2-40B4-BE49-F238E27FC236}">
                <a16:creationId xmlns:a16="http://schemas.microsoft.com/office/drawing/2014/main" id="{92862F73-5429-4D8B-835C-33F211823D2D}"/>
              </a:ext>
            </a:extLst>
          </p:cNvPr>
          <p:cNvSpPr/>
          <p:nvPr/>
        </p:nvSpPr>
        <p:spPr>
          <a:xfrm>
            <a:off x="2669340" y="200545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Star: 4 Points 78">
            <a:extLst>
              <a:ext uri="{FF2B5EF4-FFF2-40B4-BE49-F238E27FC236}">
                <a16:creationId xmlns:a16="http://schemas.microsoft.com/office/drawing/2014/main" id="{CAB0B27B-EBED-43E5-8EBB-3E2149395E26}"/>
              </a:ext>
            </a:extLst>
          </p:cNvPr>
          <p:cNvSpPr/>
          <p:nvPr/>
        </p:nvSpPr>
        <p:spPr>
          <a:xfrm>
            <a:off x="9252449" y="3560321"/>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Star: 4 Points 79">
            <a:extLst>
              <a:ext uri="{FF2B5EF4-FFF2-40B4-BE49-F238E27FC236}">
                <a16:creationId xmlns:a16="http://schemas.microsoft.com/office/drawing/2014/main" id="{1D75834C-9B97-4846-9905-F741933062FB}"/>
              </a:ext>
            </a:extLst>
          </p:cNvPr>
          <p:cNvSpPr/>
          <p:nvPr/>
        </p:nvSpPr>
        <p:spPr>
          <a:xfrm>
            <a:off x="8540860" y="3444263"/>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Star: 4 Points 80">
            <a:extLst>
              <a:ext uri="{FF2B5EF4-FFF2-40B4-BE49-F238E27FC236}">
                <a16:creationId xmlns:a16="http://schemas.microsoft.com/office/drawing/2014/main" id="{1F379052-36D2-4800-B8C6-B79A79ABA730}"/>
              </a:ext>
            </a:extLst>
          </p:cNvPr>
          <p:cNvSpPr/>
          <p:nvPr/>
        </p:nvSpPr>
        <p:spPr>
          <a:xfrm>
            <a:off x="7893743" y="3432069"/>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Star: 4 Points 81">
            <a:extLst>
              <a:ext uri="{FF2B5EF4-FFF2-40B4-BE49-F238E27FC236}">
                <a16:creationId xmlns:a16="http://schemas.microsoft.com/office/drawing/2014/main" id="{C2DAD032-5CB9-4939-AD7C-202E58BFF350}"/>
              </a:ext>
            </a:extLst>
          </p:cNvPr>
          <p:cNvSpPr/>
          <p:nvPr/>
        </p:nvSpPr>
        <p:spPr>
          <a:xfrm>
            <a:off x="7262456" y="3435665"/>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Star: 4 Points 82">
            <a:extLst>
              <a:ext uri="{FF2B5EF4-FFF2-40B4-BE49-F238E27FC236}">
                <a16:creationId xmlns:a16="http://schemas.microsoft.com/office/drawing/2014/main" id="{C83DC3C9-B42B-4214-8638-1C9C3E42A709}"/>
              </a:ext>
            </a:extLst>
          </p:cNvPr>
          <p:cNvSpPr/>
          <p:nvPr/>
        </p:nvSpPr>
        <p:spPr>
          <a:xfrm>
            <a:off x="5697417" y="3002193"/>
            <a:ext cx="303618" cy="346181"/>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Star: 4 Points 83">
            <a:extLst>
              <a:ext uri="{FF2B5EF4-FFF2-40B4-BE49-F238E27FC236}">
                <a16:creationId xmlns:a16="http://schemas.microsoft.com/office/drawing/2014/main" id="{0F52A2D7-D279-45E1-A3E9-91B95CE206DA}"/>
              </a:ext>
            </a:extLst>
          </p:cNvPr>
          <p:cNvSpPr/>
          <p:nvPr/>
        </p:nvSpPr>
        <p:spPr>
          <a:xfrm>
            <a:off x="10490993" y="3914410"/>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589D08A-22CF-467F-8BC1-2C4689C0A786}"/>
              </a:ext>
            </a:extLst>
          </p:cNvPr>
          <p:cNvSpPr txBox="1"/>
          <p:nvPr/>
        </p:nvSpPr>
        <p:spPr>
          <a:xfrm>
            <a:off x="5923032" y="636104"/>
            <a:ext cx="4775450" cy="1815882"/>
          </a:xfrm>
          <a:prstGeom prst="rect">
            <a:avLst/>
          </a:prstGeom>
          <a:noFill/>
        </p:spPr>
        <p:txBody>
          <a:bodyPr wrap="square" rtlCol="0">
            <a:spAutoFit/>
          </a:bodyPr>
          <a:lstStyle/>
          <a:p>
            <a:r>
              <a:rPr lang="en-US" sz="2800" b="1" dirty="0">
                <a:solidFill>
                  <a:schemeClr val="bg1"/>
                </a:solidFill>
              </a:rPr>
              <a:t>In this case, there is great expression of capacities for unkindness.  (Those lids are wide open.)</a:t>
            </a:r>
          </a:p>
        </p:txBody>
      </p:sp>
      <p:cxnSp>
        <p:nvCxnSpPr>
          <p:cNvPr id="32" name="Straight Arrow Connector 31">
            <a:extLst>
              <a:ext uri="{FF2B5EF4-FFF2-40B4-BE49-F238E27FC236}">
                <a16:creationId xmlns:a16="http://schemas.microsoft.com/office/drawing/2014/main" id="{9DF5223D-39BC-48A3-9F23-967DC588E47E}"/>
              </a:ext>
            </a:extLst>
          </p:cNvPr>
          <p:cNvCxnSpPr/>
          <p:nvPr/>
        </p:nvCxnSpPr>
        <p:spPr>
          <a:xfrm flipH="1">
            <a:off x="4022187" y="967409"/>
            <a:ext cx="1675229" cy="366221"/>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E380225-BE33-4A6A-A817-D431B861B980}"/>
              </a:ext>
            </a:extLst>
          </p:cNvPr>
          <p:cNvSpPr txBox="1"/>
          <p:nvPr/>
        </p:nvSpPr>
        <p:spPr>
          <a:xfrm>
            <a:off x="7922162" y="5618633"/>
            <a:ext cx="3918456" cy="954107"/>
          </a:xfrm>
          <a:prstGeom prst="rect">
            <a:avLst/>
          </a:prstGeom>
          <a:noFill/>
        </p:spPr>
        <p:txBody>
          <a:bodyPr wrap="square" rtlCol="0">
            <a:spAutoFit/>
          </a:bodyPr>
          <a:lstStyle/>
          <a:p>
            <a:r>
              <a:rPr lang="en-US" sz="2800" b="1" dirty="0">
                <a:solidFill>
                  <a:schemeClr val="bg1"/>
                </a:solidFill>
              </a:rPr>
              <a:t>And minimal expression of capacities for kindness</a:t>
            </a:r>
          </a:p>
        </p:txBody>
      </p:sp>
      <p:cxnSp>
        <p:nvCxnSpPr>
          <p:cNvPr id="35" name="Straight Arrow Connector 34">
            <a:extLst>
              <a:ext uri="{FF2B5EF4-FFF2-40B4-BE49-F238E27FC236}">
                <a16:creationId xmlns:a16="http://schemas.microsoft.com/office/drawing/2014/main" id="{52E62983-242A-4632-A6F0-3E1A99B2786A}"/>
              </a:ext>
            </a:extLst>
          </p:cNvPr>
          <p:cNvCxnSpPr/>
          <p:nvPr/>
        </p:nvCxnSpPr>
        <p:spPr>
          <a:xfrm flipH="1" flipV="1">
            <a:off x="9459938" y="5181600"/>
            <a:ext cx="120172" cy="318297"/>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057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F7896F-446E-4F8E-A645-471EBC4CCDCB}"/>
              </a:ext>
            </a:extLst>
          </p:cNvPr>
          <p:cNvSpPr txBox="1"/>
          <p:nvPr/>
        </p:nvSpPr>
        <p:spPr>
          <a:xfrm>
            <a:off x="815007" y="265045"/>
            <a:ext cx="10561983" cy="523220"/>
          </a:xfrm>
          <a:prstGeom prst="rect">
            <a:avLst/>
          </a:prstGeom>
          <a:noFill/>
        </p:spPr>
        <p:txBody>
          <a:bodyPr wrap="square" rtlCol="0">
            <a:spAutoFit/>
          </a:bodyPr>
          <a:lstStyle/>
          <a:p>
            <a:pPr algn="ctr"/>
            <a:r>
              <a:rPr lang="en-US" sz="2800" b="1" dirty="0">
                <a:solidFill>
                  <a:srgbClr val="FFFF00"/>
                </a:solidFill>
              </a:rPr>
              <a:t>What determines the extent to which an innate capacity is expressed? </a:t>
            </a:r>
          </a:p>
        </p:txBody>
      </p:sp>
      <p:sp>
        <p:nvSpPr>
          <p:cNvPr id="5" name="TextBox 4">
            <a:extLst>
              <a:ext uri="{FF2B5EF4-FFF2-40B4-BE49-F238E27FC236}">
                <a16:creationId xmlns:a16="http://schemas.microsoft.com/office/drawing/2014/main" id="{734D9D12-B2E1-46DA-B979-BAC8D9EFCF3B}"/>
              </a:ext>
            </a:extLst>
          </p:cNvPr>
          <p:cNvSpPr txBox="1"/>
          <p:nvPr/>
        </p:nvSpPr>
        <p:spPr>
          <a:xfrm>
            <a:off x="331305" y="1329141"/>
            <a:ext cx="11860695" cy="4893647"/>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bg1"/>
                </a:solidFill>
              </a:rPr>
              <a:t>The </a:t>
            </a:r>
            <a:r>
              <a:rPr lang="en-US" sz="2400" b="1" dirty="0">
                <a:solidFill>
                  <a:srgbClr val="FFFF00"/>
                </a:solidFill>
              </a:rPr>
              <a:t>social milieu </a:t>
            </a:r>
            <a:r>
              <a:rPr lang="en-US" sz="2400" b="1" dirty="0">
                <a:solidFill>
                  <a:schemeClr val="bg1"/>
                </a:solidFill>
              </a:rPr>
              <a:t>in which one lives can affect the extent to which certain capacities are expressed:  </a:t>
            </a:r>
          </a:p>
          <a:p>
            <a:pPr marL="285750" indent="-285750">
              <a:buFont typeface="Arial" panose="020B0604020202020204" pitchFamily="34" charset="0"/>
              <a:buChar char="•"/>
            </a:pPr>
            <a:endParaRPr lang="en-US" sz="2400" b="1" dirty="0">
              <a:solidFill>
                <a:schemeClr val="bg1"/>
              </a:solidFill>
            </a:endParaRPr>
          </a:p>
          <a:p>
            <a:pPr marL="285750" indent="-285750">
              <a:buFont typeface="Arial" panose="020B0604020202020204" pitchFamily="34" charset="0"/>
              <a:buChar char="•"/>
            </a:pPr>
            <a:r>
              <a:rPr lang="en-US" sz="2400" b="1" dirty="0">
                <a:solidFill>
                  <a:srgbClr val="FFFF00"/>
                </a:solidFill>
              </a:rPr>
              <a:t>Experiences with one’s own family and immediate friends </a:t>
            </a:r>
            <a:r>
              <a:rPr lang="en-US" sz="2400" b="1" dirty="0">
                <a:solidFill>
                  <a:schemeClr val="bg1"/>
                </a:solidFill>
              </a:rPr>
              <a:t>(as opposed to the larger social milieu) can also affect the extent to which our various capacities are expressed.</a:t>
            </a:r>
          </a:p>
          <a:p>
            <a:endParaRPr lang="en-US" sz="2400" b="1" dirty="0">
              <a:solidFill>
                <a:schemeClr val="bg1"/>
              </a:solidFill>
            </a:endParaRPr>
          </a:p>
          <a:p>
            <a:pPr marL="285750" indent="-285750">
              <a:buFont typeface="Arial" panose="020B0604020202020204" pitchFamily="34" charset="0"/>
              <a:buChar char="•"/>
            </a:pPr>
            <a:r>
              <a:rPr lang="en-US" sz="2400" b="1" dirty="0">
                <a:solidFill>
                  <a:srgbClr val="FFFF00"/>
                </a:solidFill>
              </a:rPr>
              <a:t>Independent personal efforts</a:t>
            </a:r>
            <a:r>
              <a:rPr lang="en-US" sz="2400" b="1" dirty="0">
                <a:solidFill>
                  <a:schemeClr val="bg1"/>
                </a:solidFill>
              </a:rPr>
              <a:t>:  Expression of our capacities can also be affected by the extent to which we do our own personal psychosocial work to better up-regulate expression of our kind capacities and better down-regulate (suppress) expression of our unkind capacities.</a:t>
            </a:r>
          </a:p>
          <a:p>
            <a:pPr marL="285750" indent="-285750">
              <a:buFont typeface="Arial" panose="020B0604020202020204" pitchFamily="34" charset="0"/>
              <a:buChar char="•"/>
            </a:pPr>
            <a:endParaRPr lang="en-US" sz="2400" b="1" dirty="0">
              <a:solidFill>
                <a:schemeClr val="bg1"/>
              </a:solidFill>
            </a:endParaRPr>
          </a:p>
          <a:p>
            <a:pPr marL="285750" indent="-285750">
              <a:buFont typeface="Arial" panose="020B0604020202020204" pitchFamily="34" charset="0"/>
              <a:buChar char="•"/>
            </a:pPr>
            <a:r>
              <a:rPr lang="en-US" sz="2400" b="1" dirty="0">
                <a:solidFill>
                  <a:srgbClr val="FFFF00"/>
                </a:solidFill>
              </a:rPr>
              <a:t>Individual differences:  </a:t>
            </a:r>
            <a:r>
              <a:rPr lang="en-US" sz="2400" b="1" dirty="0">
                <a:solidFill>
                  <a:schemeClr val="bg1"/>
                </a:solidFill>
              </a:rPr>
              <a:t>Some people, innately, may be able to express (or suppress) certain capacities more easily (or less easily) than are other people.  </a:t>
            </a:r>
          </a:p>
        </p:txBody>
      </p:sp>
    </p:spTree>
    <p:extLst>
      <p:ext uri="{BB962C8B-B14F-4D97-AF65-F5344CB8AC3E}">
        <p14:creationId xmlns:p14="http://schemas.microsoft.com/office/powerpoint/2010/main" val="364532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459462"/>
            <a:ext cx="576776" cy="36574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346920"/>
            <a:ext cx="576776" cy="4923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73526" y="4041914"/>
            <a:ext cx="576776" cy="79735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142936"/>
            <a:ext cx="576776" cy="7033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241404"/>
            <a:ext cx="576776" cy="60489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142936"/>
            <a:ext cx="576776" cy="71040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346919"/>
            <a:ext cx="576776" cy="50642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459461"/>
            <a:ext cx="576776" cy="393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543858"/>
            <a:ext cx="576776" cy="30948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4600134"/>
            <a:ext cx="576776" cy="2532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698608"/>
            <a:ext cx="576776" cy="1547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765905"/>
            <a:ext cx="576776" cy="10150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807608"/>
            <a:ext cx="576776" cy="457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807608"/>
            <a:ext cx="576776" cy="457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6E95AFF-2FFF-4DD2-B543-E718C7A9B734}"/>
              </a:ext>
            </a:extLst>
          </p:cNvPr>
          <p:cNvSpPr txBox="1"/>
          <p:nvPr/>
        </p:nvSpPr>
        <p:spPr>
          <a:xfrm>
            <a:off x="2236981" y="83663"/>
            <a:ext cx="8918713" cy="584775"/>
          </a:xfrm>
          <a:prstGeom prst="rect">
            <a:avLst/>
          </a:prstGeom>
          <a:noFill/>
        </p:spPr>
        <p:txBody>
          <a:bodyPr wrap="square" rtlCol="0">
            <a:spAutoFit/>
          </a:bodyPr>
          <a:lstStyle/>
          <a:p>
            <a:r>
              <a:rPr lang="en-US" sz="3200" b="1" dirty="0">
                <a:solidFill>
                  <a:srgbClr val="8DEDF7"/>
                </a:solidFill>
              </a:rPr>
              <a:t>The Capitalistic View of Human Nature</a:t>
            </a:r>
          </a:p>
        </p:txBody>
      </p:sp>
      <p:sp>
        <p:nvSpPr>
          <p:cNvPr id="4" name="TextBox 3">
            <a:extLst>
              <a:ext uri="{FF2B5EF4-FFF2-40B4-BE49-F238E27FC236}">
                <a16:creationId xmlns:a16="http://schemas.microsoft.com/office/drawing/2014/main" id="{5E1C7949-CEB2-44B5-90AF-0CEF9BA75E98}"/>
              </a:ext>
            </a:extLst>
          </p:cNvPr>
          <p:cNvSpPr txBox="1"/>
          <p:nvPr/>
        </p:nvSpPr>
        <p:spPr>
          <a:xfrm>
            <a:off x="9938839" y="5155334"/>
            <a:ext cx="2433711" cy="830997"/>
          </a:xfrm>
          <a:prstGeom prst="rect">
            <a:avLst/>
          </a:prstGeom>
          <a:noFill/>
        </p:spPr>
        <p:txBody>
          <a:bodyPr wrap="square" rtlCol="0">
            <a:spAutoFit/>
          </a:bodyPr>
          <a:lstStyle/>
          <a:p>
            <a:r>
              <a:rPr lang="en-US" sz="2400" b="1" dirty="0">
                <a:solidFill>
                  <a:schemeClr val="bg1"/>
                </a:solidFill>
              </a:rPr>
              <a:t>Extraordinary </a:t>
            </a:r>
          </a:p>
          <a:p>
            <a:r>
              <a:rPr lang="en-US" sz="2400" b="1" dirty="0">
                <a:solidFill>
                  <a:schemeClr val="bg1"/>
                </a:solidFill>
              </a:rPr>
              <a:t>Altruism</a:t>
            </a:r>
          </a:p>
        </p:txBody>
      </p:sp>
      <p:sp>
        <p:nvSpPr>
          <p:cNvPr id="21" name="TextBox 20">
            <a:extLst>
              <a:ext uri="{FF2B5EF4-FFF2-40B4-BE49-F238E27FC236}">
                <a16:creationId xmlns:a16="http://schemas.microsoft.com/office/drawing/2014/main" id="{9A9D4FE2-0CB3-45BE-BEF1-DC3EC9B69E3B}"/>
              </a:ext>
            </a:extLst>
          </p:cNvPr>
          <p:cNvSpPr txBox="1"/>
          <p:nvPr/>
        </p:nvSpPr>
        <p:spPr>
          <a:xfrm>
            <a:off x="893299" y="5050310"/>
            <a:ext cx="1856935"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2" name="TextBox 1">
            <a:extLst>
              <a:ext uri="{FF2B5EF4-FFF2-40B4-BE49-F238E27FC236}">
                <a16:creationId xmlns:a16="http://schemas.microsoft.com/office/drawing/2014/main" id="{F5CB48F6-2F61-4E97-8FE7-05D8CC249B7C}"/>
              </a:ext>
            </a:extLst>
          </p:cNvPr>
          <p:cNvSpPr txBox="1"/>
          <p:nvPr/>
        </p:nvSpPr>
        <p:spPr>
          <a:xfrm>
            <a:off x="708290" y="691399"/>
            <a:ext cx="10137914" cy="3477875"/>
          </a:xfrm>
          <a:prstGeom prst="rect">
            <a:avLst/>
          </a:prstGeom>
          <a:noFill/>
        </p:spPr>
        <p:txBody>
          <a:bodyPr wrap="square" rtlCol="0">
            <a:spAutoFit/>
          </a:bodyPr>
          <a:lstStyle/>
          <a:p>
            <a:r>
              <a:rPr lang="en-US" sz="2000" b="1" dirty="0">
                <a:solidFill>
                  <a:schemeClr val="bg1"/>
                </a:solidFill>
              </a:rPr>
              <a:t>Capitalism appears to be based on a presumption that </a:t>
            </a:r>
            <a:r>
              <a:rPr lang="en-US" sz="2000" b="1" dirty="0">
                <a:solidFill>
                  <a:srgbClr val="FFFF00"/>
                </a:solidFill>
              </a:rPr>
              <a:t>most people have greater capacities for unkindness than for kindness </a:t>
            </a:r>
            <a:r>
              <a:rPr lang="en-US" sz="2000" b="1" dirty="0">
                <a:solidFill>
                  <a:schemeClr val="bg1"/>
                </a:solidFill>
              </a:rPr>
              <a:t>(as shown in the graph below)---i.e. most people are naturally predominantly selfish and unkind, and rather hopelessly so.  Capitalism has little faith in human goodness and does not think it wise to choose an economic model that relies considerably on humans’ capacities for kindness.  Instead, </a:t>
            </a:r>
            <a:r>
              <a:rPr lang="en-US" sz="2000" b="1" dirty="0">
                <a:solidFill>
                  <a:srgbClr val="FFFF00"/>
                </a:solidFill>
              </a:rPr>
              <a:t>capitalism claims that it is the “only realistic economic model” because it is based on the “reality” that human beings, “by nature,” are predominantly selfish</a:t>
            </a:r>
            <a:r>
              <a:rPr lang="en-US" sz="2000" b="1" dirty="0">
                <a:solidFill>
                  <a:schemeClr val="bg1"/>
                </a:solidFill>
              </a:rPr>
              <a:t>.  This represents a very negative and incomplete understanding of human nature.  Moreover, it </a:t>
            </a:r>
            <a:r>
              <a:rPr lang="en-US" sz="2000" b="1" dirty="0">
                <a:solidFill>
                  <a:srgbClr val="00FFFF"/>
                </a:solidFill>
              </a:rPr>
              <a:t>ignores the fact that certain social arrangements (e.g., capitalism itself), as well as other factors, can up-regulate the expression of unkind capacities, while other social arrangements (e.g., Public Economy) can up-regulate expression of our kind capacities.</a:t>
            </a:r>
          </a:p>
        </p:txBody>
      </p:sp>
      <p:sp>
        <p:nvSpPr>
          <p:cNvPr id="20" name="TextBox 19">
            <a:extLst>
              <a:ext uri="{FF2B5EF4-FFF2-40B4-BE49-F238E27FC236}">
                <a16:creationId xmlns:a16="http://schemas.microsoft.com/office/drawing/2014/main" id="{F998023F-AEA5-4E8D-ABF8-271F28C0B4A6}"/>
              </a:ext>
            </a:extLst>
          </p:cNvPr>
          <p:cNvSpPr txBox="1"/>
          <p:nvPr/>
        </p:nvSpPr>
        <p:spPr>
          <a:xfrm>
            <a:off x="2986847" y="5382674"/>
            <a:ext cx="6016487" cy="1015663"/>
          </a:xfrm>
          <a:prstGeom prst="rect">
            <a:avLst/>
          </a:prstGeom>
          <a:noFill/>
        </p:spPr>
        <p:txBody>
          <a:bodyPr wrap="square" rtlCol="0">
            <a:spAutoFit/>
          </a:bodyPr>
          <a:lstStyle/>
          <a:p>
            <a:pPr algn="ctr"/>
            <a:r>
              <a:rPr lang="en-US" sz="2000" b="1" dirty="0">
                <a:solidFill>
                  <a:srgbClr val="8DEDF7"/>
                </a:solidFill>
              </a:rPr>
              <a:t>The distribution of innate capacities (quantitatively speaking), according to the capitalist view of Human Nature</a:t>
            </a:r>
          </a:p>
        </p:txBody>
      </p:sp>
    </p:spTree>
    <p:extLst>
      <p:ext uri="{BB962C8B-B14F-4D97-AF65-F5344CB8AC3E}">
        <p14:creationId xmlns:p14="http://schemas.microsoft.com/office/powerpoint/2010/main" val="1738908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15C7FE47-311C-4D60-B66C-211825B31F6F}"/>
              </a:ext>
            </a:extLst>
          </p:cNvPr>
          <p:cNvSpPr txBox="1"/>
          <p:nvPr/>
        </p:nvSpPr>
        <p:spPr>
          <a:xfrm>
            <a:off x="9981041" y="5113131"/>
            <a:ext cx="2011680" cy="830997"/>
          </a:xfrm>
          <a:prstGeom prst="rect">
            <a:avLst/>
          </a:prstGeom>
          <a:noFill/>
        </p:spPr>
        <p:txBody>
          <a:bodyPr wrap="square" rtlCol="0">
            <a:spAutoFit/>
          </a:bodyPr>
          <a:lstStyle/>
          <a:p>
            <a:r>
              <a:rPr lang="en-US" sz="2400" b="1" dirty="0">
                <a:solidFill>
                  <a:schemeClr val="bg1"/>
                </a:solidFill>
              </a:rPr>
              <a:t>Extraordinary</a:t>
            </a:r>
          </a:p>
          <a:p>
            <a:r>
              <a:rPr lang="en-US" sz="2400" b="1" dirty="0">
                <a:solidFill>
                  <a:schemeClr val="bg1"/>
                </a:solidFill>
              </a:rPr>
              <a:t>Altruism</a:t>
            </a:r>
          </a:p>
        </p:txBody>
      </p:sp>
      <p:sp>
        <p:nvSpPr>
          <p:cNvPr id="3" name="TextBox 2">
            <a:extLst>
              <a:ext uri="{FF2B5EF4-FFF2-40B4-BE49-F238E27FC236}">
                <a16:creationId xmlns:a16="http://schemas.microsoft.com/office/drawing/2014/main" id="{16C09ED0-4E83-4DA8-A921-1431EE04EDBB}"/>
              </a:ext>
            </a:extLst>
          </p:cNvPr>
          <p:cNvSpPr txBox="1"/>
          <p:nvPr/>
        </p:nvSpPr>
        <p:spPr>
          <a:xfrm>
            <a:off x="956603" y="5113131"/>
            <a:ext cx="1631852"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4" name="TextBox 3">
            <a:extLst>
              <a:ext uri="{FF2B5EF4-FFF2-40B4-BE49-F238E27FC236}">
                <a16:creationId xmlns:a16="http://schemas.microsoft.com/office/drawing/2014/main" id="{91716D33-9B73-4E0C-9A77-A424285B4995}"/>
              </a:ext>
            </a:extLst>
          </p:cNvPr>
          <p:cNvSpPr txBox="1"/>
          <p:nvPr/>
        </p:nvSpPr>
        <p:spPr>
          <a:xfrm>
            <a:off x="546499" y="142235"/>
            <a:ext cx="10498780" cy="1077218"/>
          </a:xfrm>
          <a:prstGeom prst="rect">
            <a:avLst/>
          </a:prstGeom>
          <a:noFill/>
        </p:spPr>
        <p:txBody>
          <a:bodyPr wrap="square" rtlCol="0">
            <a:spAutoFit/>
          </a:bodyPr>
          <a:lstStyle/>
          <a:p>
            <a:pPr algn="ctr"/>
            <a:r>
              <a:rPr lang="en-US" sz="3200" b="1" dirty="0">
                <a:solidFill>
                  <a:srgbClr val="8DEDF7"/>
                </a:solidFill>
              </a:rPr>
              <a:t>The Understanding of Human Nature upon which the Public Economy Model (CHPEM) is Based</a:t>
            </a:r>
          </a:p>
        </p:txBody>
      </p:sp>
      <p:sp>
        <p:nvSpPr>
          <p:cNvPr id="21" name="TextBox 20">
            <a:extLst>
              <a:ext uri="{FF2B5EF4-FFF2-40B4-BE49-F238E27FC236}">
                <a16:creationId xmlns:a16="http://schemas.microsoft.com/office/drawing/2014/main" id="{696D461A-BB16-478C-9C13-A5FD155165A2}"/>
              </a:ext>
            </a:extLst>
          </p:cNvPr>
          <p:cNvSpPr txBox="1"/>
          <p:nvPr/>
        </p:nvSpPr>
        <p:spPr>
          <a:xfrm>
            <a:off x="920513" y="1224336"/>
            <a:ext cx="10297550" cy="2862322"/>
          </a:xfrm>
          <a:prstGeom prst="rect">
            <a:avLst/>
          </a:prstGeom>
          <a:noFill/>
        </p:spPr>
        <p:txBody>
          <a:bodyPr wrap="square" rtlCol="0">
            <a:spAutoFit/>
          </a:bodyPr>
          <a:lstStyle/>
          <a:p>
            <a:r>
              <a:rPr lang="en-US" sz="2000" b="1" dirty="0">
                <a:solidFill>
                  <a:schemeClr val="bg1"/>
                </a:solidFill>
              </a:rPr>
              <a:t>The CHPEM is based on the view that: </a:t>
            </a:r>
            <a:r>
              <a:rPr lang="en-US" sz="2000" b="1" dirty="0">
                <a:solidFill>
                  <a:srgbClr val="FFFF00"/>
                </a:solidFill>
              </a:rPr>
              <a:t>Each of us has capacities for both kind and unkind behaviors</a:t>
            </a:r>
            <a:r>
              <a:rPr lang="en-US" sz="2000" b="1" dirty="0">
                <a:solidFill>
                  <a:schemeClr val="bg1"/>
                </a:solidFill>
              </a:rPr>
              <a:t>; overall, on average, </a:t>
            </a:r>
            <a:r>
              <a:rPr lang="en-US" sz="2000" b="1" dirty="0">
                <a:solidFill>
                  <a:srgbClr val="FFFF00"/>
                </a:solidFill>
              </a:rPr>
              <a:t>most human beings probably have greater capacities for kindness than for unkindness</a:t>
            </a:r>
            <a:r>
              <a:rPr lang="en-US" sz="2000" b="1" dirty="0">
                <a:solidFill>
                  <a:schemeClr val="bg1"/>
                </a:solidFill>
              </a:rPr>
              <a:t> (as shown in the graph below, as opposed to the graph shown on the previous slide); and, the social milieu (and other factors) can either up-regulate (increase) expression of capacities for kindness or up-regulate expression of capacities for unkindness---that is, </a:t>
            </a:r>
            <a:r>
              <a:rPr lang="en-US" sz="2000" b="1" dirty="0">
                <a:solidFill>
                  <a:srgbClr val="FFFF00"/>
                </a:solidFill>
              </a:rPr>
              <a:t>social arrangements and personal experiences can affect the expression of capacities</a:t>
            </a:r>
            <a:r>
              <a:rPr lang="en-US" sz="2000" b="1" dirty="0">
                <a:solidFill>
                  <a:schemeClr val="bg1"/>
                </a:solidFill>
              </a:rPr>
              <a:t> and, thereby, can transform individual and group behaviors. Mean Social Arrangements up-regulate expression of capacities for unkindness, while Kind Social Arrangements up-regulate expression of capacities for kindness. </a:t>
            </a:r>
          </a:p>
        </p:txBody>
      </p:sp>
      <p:sp>
        <p:nvSpPr>
          <p:cNvPr id="20" name="TextBox 19">
            <a:extLst>
              <a:ext uri="{FF2B5EF4-FFF2-40B4-BE49-F238E27FC236}">
                <a16:creationId xmlns:a16="http://schemas.microsoft.com/office/drawing/2014/main" id="{23A6AC7C-3280-42E9-A401-D682D01AF369}"/>
              </a:ext>
            </a:extLst>
          </p:cNvPr>
          <p:cNvSpPr txBox="1"/>
          <p:nvPr/>
        </p:nvSpPr>
        <p:spPr>
          <a:xfrm>
            <a:off x="3392556" y="5539409"/>
            <a:ext cx="5764695" cy="707886"/>
          </a:xfrm>
          <a:prstGeom prst="rect">
            <a:avLst/>
          </a:prstGeom>
          <a:noFill/>
        </p:spPr>
        <p:txBody>
          <a:bodyPr wrap="square" rtlCol="0">
            <a:spAutoFit/>
          </a:bodyPr>
          <a:lstStyle/>
          <a:p>
            <a:pPr algn="ctr"/>
            <a:r>
              <a:rPr lang="en-US" sz="2000" b="1" dirty="0">
                <a:solidFill>
                  <a:srgbClr val="8DEDF7"/>
                </a:solidFill>
              </a:rPr>
              <a:t>The distribution of behavioral capacities, according to the view of the CHPEM</a:t>
            </a:r>
          </a:p>
        </p:txBody>
      </p:sp>
    </p:spTree>
    <p:extLst>
      <p:ext uri="{BB962C8B-B14F-4D97-AF65-F5344CB8AC3E}">
        <p14:creationId xmlns:p14="http://schemas.microsoft.com/office/powerpoint/2010/main" val="1677276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187499"/>
            <a:ext cx="96028" cy="52635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065563"/>
            <a:ext cx="0" cy="5486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035105"/>
            <a:ext cx="0" cy="50408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930758"/>
            <a:ext cx="576776" cy="1043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826412"/>
            <a:ext cx="576776" cy="13131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826412"/>
            <a:ext cx="576776" cy="21571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05495" y="3930758"/>
            <a:ext cx="548638" cy="25674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30758"/>
            <a:ext cx="302455" cy="3059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3826412"/>
            <a:ext cx="0" cy="51583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035105"/>
            <a:ext cx="0" cy="41675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065563"/>
            <a:ext cx="0" cy="43610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51" y="4262523"/>
            <a:ext cx="576776" cy="703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4451860"/>
            <a:ext cx="647117" cy="193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4065563"/>
            <a:ext cx="576776" cy="7738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5164FAB2-3CBC-49B3-BA40-592149F92026}"/>
              </a:ext>
            </a:extLst>
          </p:cNvPr>
          <p:cNvSpPr txBox="1"/>
          <p:nvPr/>
        </p:nvSpPr>
        <p:spPr>
          <a:xfrm>
            <a:off x="1281296" y="478747"/>
            <a:ext cx="9833111" cy="2677656"/>
          </a:xfrm>
          <a:prstGeom prst="rect">
            <a:avLst/>
          </a:prstGeom>
          <a:noFill/>
        </p:spPr>
        <p:txBody>
          <a:bodyPr wrap="square" rtlCol="0">
            <a:spAutoFit/>
          </a:bodyPr>
          <a:lstStyle/>
          <a:p>
            <a:r>
              <a:rPr lang="en-US" sz="2400" b="1" dirty="0">
                <a:solidFill>
                  <a:srgbClr val="FFFF00"/>
                </a:solidFill>
              </a:rPr>
              <a:t>Capitalism</a:t>
            </a:r>
            <a:r>
              <a:rPr lang="en-US" sz="2400" b="1" dirty="0">
                <a:solidFill>
                  <a:schemeClr val="bg1"/>
                </a:solidFill>
              </a:rPr>
              <a:t> encourages, rewards, gives practice to, and even requires expression of our capacities for non-altruistic behaviors---e.g., self-interest seeking,  participation in cut-throat competition, exploitation of others.  Businesses that are “too altruistic” typically “lose” to rival businesses that more aggressively attend to their self-interest. </a:t>
            </a:r>
          </a:p>
          <a:p>
            <a:endParaRPr lang="en-US" sz="2400" b="1" dirty="0">
              <a:solidFill>
                <a:schemeClr val="bg1"/>
              </a:solidFill>
            </a:endParaRPr>
          </a:p>
          <a:p>
            <a:r>
              <a:rPr lang="en-US" sz="2400" b="1" dirty="0">
                <a:solidFill>
                  <a:schemeClr val="bg1"/>
                </a:solidFill>
              </a:rPr>
              <a:t>Capitalism, realistically, discourages expression of our kinder capacities.</a:t>
            </a:r>
          </a:p>
        </p:txBody>
      </p:sp>
      <p:sp>
        <p:nvSpPr>
          <p:cNvPr id="47" name="TextBox 46">
            <a:extLst>
              <a:ext uri="{FF2B5EF4-FFF2-40B4-BE49-F238E27FC236}">
                <a16:creationId xmlns:a16="http://schemas.microsoft.com/office/drawing/2014/main" id="{4D467E18-1C53-4879-AB92-09611A5B9C55}"/>
              </a:ext>
            </a:extLst>
          </p:cNvPr>
          <p:cNvSpPr txBox="1"/>
          <p:nvPr/>
        </p:nvSpPr>
        <p:spPr>
          <a:xfrm>
            <a:off x="1108188" y="5167341"/>
            <a:ext cx="10641496" cy="1569660"/>
          </a:xfrm>
          <a:prstGeom prst="rect">
            <a:avLst/>
          </a:prstGeom>
          <a:noFill/>
        </p:spPr>
        <p:txBody>
          <a:bodyPr wrap="square" rtlCol="0">
            <a:spAutoFit/>
          </a:bodyPr>
          <a:lstStyle/>
          <a:p>
            <a:r>
              <a:rPr lang="en-US" sz="2400" b="1" dirty="0">
                <a:solidFill>
                  <a:srgbClr val="8DEDF7"/>
                </a:solidFill>
              </a:rPr>
              <a:t>In this example, expression of a person’s capacities for non-altruistic behaviors are  up-regulated (increased, fully opened) by the capitalist social milieu, while expression of that person’s capacities for altruism and kindness are down-regulated (decreased, shut down) by the capitalist social milieu.</a:t>
            </a:r>
          </a:p>
        </p:txBody>
      </p:sp>
    </p:spTree>
    <p:extLst>
      <p:ext uri="{BB962C8B-B14F-4D97-AF65-F5344CB8AC3E}">
        <p14:creationId xmlns:p14="http://schemas.microsoft.com/office/powerpoint/2010/main" val="2135948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236741"/>
            <a:ext cx="0" cy="4771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142948"/>
            <a:ext cx="0" cy="47126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110118"/>
            <a:ext cx="0" cy="42907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873433"/>
            <a:ext cx="494413" cy="16167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839384"/>
            <a:ext cx="518144" cy="1183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873433"/>
            <a:ext cx="572090" cy="16869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43004" y="3948211"/>
            <a:ext cx="521675" cy="22991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3967094"/>
            <a:ext cx="0" cy="37515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3967094"/>
            <a:ext cx="0" cy="48476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076069"/>
            <a:ext cx="0" cy="42559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65" y="4262523"/>
            <a:ext cx="498217" cy="11254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4375063"/>
            <a:ext cx="576776" cy="9614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4076069"/>
            <a:ext cx="498231" cy="6688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Star: 4 Points 42">
            <a:extLst>
              <a:ext uri="{FF2B5EF4-FFF2-40B4-BE49-F238E27FC236}">
                <a16:creationId xmlns:a16="http://schemas.microsoft.com/office/drawing/2014/main" id="{231D125A-D465-48A1-A1F6-BE3F4159DEBD}"/>
              </a:ext>
            </a:extLst>
          </p:cNvPr>
          <p:cNvSpPr/>
          <p:nvPr/>
        </p:nvSpPr>
        <p:spPr>
          <a:xfrm>
            <a:off x="2349305" y="107105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Star: 4 Points 50">
            <a:extLst>
              <a:ext uri="{FF2B5EF4-FFF2-40B4-BE49-F238E27FC236}">
                <a16:creationId xmlns:a16="http://schemas.microsoft.com/office/drawing/2014/main" id="{86EF646E-5CB2-45CE-B5A8-EFE5964CC2AC}"/>
              </a:ext>
            </a:extLst>
          </p:cNvPr>
          <p:cNvSpPr/>
          <p:nvPr/>
        </p:nvSpPr>
        <p:spPr>
          <a:xfrm>
            <a:off x="2038578" y="298094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tar: 4 Points 51">
            <a:extLst>
              <a:ext uri="{FF2B5EF4-FFF2-40B4-BE49-F238E27FC236}">
                <a16:creationId xmlns:a16="http://schemas.microsoft.com/office/drawing/2014/main" id="{5530B420-A7D3-4FDA-9697-96BACC358038}"/>
              </a:ext>
            </a:extLst>
          </p:cNvPr>
          <p:cNvSpPr/>
          <p:nvPr/>
        </p:nvSpPr>
        <p:spPr>
          <a:xfrm>
            <a:off x="1844888" y="255906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Star: 4 Points 52">
            <a:extLst>
              <a:ext uri="{FF2B5EF4-FFF2-40B4-BE49-F238E27FC236}">
                <a16:creationId xmlns:a16="http://schemas.microsoft.com/office/drawing/2014/main" id="{FDAB4305-7666-4A42-BAF9-1948B9AABB4D}"/>
              </a:ext>
            </a:extLst>
          </p:cNvPr>
          <p:cNvSpPr/>
          <p:nvPr/>
        </p:nvSpPr>
        <p:spPr>
          <a:xfrm>
            <a:off x="1645342" y="329256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Star: 4 Points 53">
            <a:extLst>
              <a:ext uri="{FF2B5EF4-FFF2-40B4-BE49-F238E27FC236}">
                <a16:creationId xmlns:a16="http://schemas.microsoft.com/office/drawing/2014/main" id="{52D6271F-DF25-452F-B345-E8332B1C6797}"/>
              </a:ext>
            </a:extLst>
          </p:cNvPr>
          <p:cNvSpPr/>
          <p:nvPr/>
        </p:nvSpPr>
        <p:spPr>
          <a:xfrm>
            <a:off x="1692193" y="19455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Star: 4 Points 54">
            <a:extLst>
              <a:ext uri="{FF2B5EF4-FFF2-40B4-BE49-F238E27FC236}">
                <a16:creationId xmlns:a16="http://schemas.microsoft.com/office/drawing/2014/main" id="{EE07383D-F729-4733-AB55-3050847A71F5}"/>
              </a:ext>
            </a:extLst>
          </p:cNvPr>
          <p:cNvSpPr/>
          <p:nvPr/>
        </p:nvSpPr>
        <p:spPr>
          <a:xfrm>
            <a:off x="6227433" y="3083175"/>
            <a:ext cx="350825" cy="297807"/>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Star: 4 Points 55">
            <a:extLst>
              <a:ext uri="{FF2B5EF4-FFF2-40B4-BE49-F238E27FC236}">
                <a16:creationId xmlns:a16="http://schemas.microsoft.com/office/drawing/2014/main" id="{64F5478B-F5C9-4A20-A462-D37C7EACBAF6}"/>
              </a:ext>
            </a:extLst>
          </p:cNvPr>
          <p:cNvSpPr/>
          <p:nvPr/>
        </p:nvSpPr>
        <p:spPr>
          <a:xfrm>
            <a:off x="6592744" y="3416694"/>
            <a:ext cx="318285" cy="28363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Star: 4 Points 56">
            <a:extLst>
              <a:ext uri="{FF2B5EF4-FFF2-40B4-BE49-F238E27FC236}">
                <a16:creationId xmlns:a16="http://schemas.microsoft.com/office/drawing/2014/main" id="{948023AC-A422-4940-81DD-B7B8E82ECF07}"/>
              </a:ext>
            </a:extLst>
          </p:cNvPr>
          <p:cNvSpPr/>
          <p:nvPr/>
        </p:nvSpPr>
        <p:spPr>
          <a:xfrm>
            <a:off x="2852750" y="320212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Star: 4 Points 57">
            <a:extLst>
              <a:ext uri="{FF2B5EF4-FFF2-40B4-BE49-F238E27FC236}">
                <a16:creationId xmlns:a16="http://schemas.microsoft.com/office/drawing/2014/main" id="{CB30B568-885D-4CB1-A2D7-BF006FCB6F24}"/>
              </a:ext>
            </a:extLst>
          </p:cNvPr>
          <p:cNvSpPr/>
          <p:nvPr/>
        </p:nvSpPr>
        <p:spPr>
          <a:xfrm>
            <a:off x="3411355" y="295030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Star: 4 Points 58">
            <a:extLst>
              <a:ext uri="{FF2B5EF4-FFF2-40B4-BE49-F238E27FC236}">
                <a16:creationId xmlns:a16="http://schemas.microsoft.com/office/drawing/2014/main" id="{F6EEE631-72A5-4A19-B600-2F0313AA53AC}"/>
              </a:ext>
            </a:extLst>
          </p:cNvPr>
          <p:cNvSpPr/>
          <p:nvPr/>
        </p:nvSpPr>
        <p:spPr>
          <a:xfrm>
            <a:off x="4002854" y="332984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Star: 4 Points 59">
            <a:extLst>
              <a:ext uri="{FF2B5EF4-FFF2-40B4-BE49-F238E27FC236}">
                <a16:creationId xmlns:a16="http://schemas.microsoft.com/office/drawing/2014/main" id="{577376FC-15F0-4FB9-8D5A-46A0A9A06A6F}"/>
              </a:ext>
            </a:extLst>
          </p:cNvPr>
          <p:cNvSpPr/>
          <p:nvPr/>
        </p:nvSpPr>
        <p:spPr>
          <a:xfrm>
            <a:off x="4619456" y="32232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Star: 4 Points 60">
            <a:extLst>
              <a:ext uri="{FF2B5EF4-FFF2-40B4-BE49-F238E27FC236}">
                <a16:creationId xmlns:a16="http://schemas.microsoft.com/office/drawing/2014/main" id="{E9832988-EF9B-48DB-8A12-62F3BE6F0686}"/>
              </a:ext>
            </a:extLst>
          </p:cNvPr>
          <p:cNvSpPr/>
          <p:nvPr/>
        </p:nvSpPr>
        <p:spPr>
          <a:xfrm>
            <a:off x="4409851" y="267467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Star: 4 Points 61">
            <a:extLst>
              <a:ext uri="{FF2B5EF4-FFF2-40B4-BE49-F238E27FC236}">
                <a16:creationId xmlns:a16="http://schemas.microsoft.com/office/drawing/2014/main" id="{0A0BC2FC-7C4B-41EE-876E-0A79B99C047D}"/>
              </a:ext>
            </a:extLst>
          </p:cNvPr>
          <p:cNvSpPr/>
          <p:nvPr/>
        </p:nvSpPr>
        <p:spPr>
          <a:xfrm>
            <a:off x="5058379" y="280700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Star: 4 Points 62">
            <a:extLst>
              <a:ext uri="{FF2B5EF4-FFF2-40B4-BE49-F238E27FC236}">
                <a16:creationId xmlns:a16="http://schemas.microsoft.com/office/drawing/2014/main" id="{7B278B79-F1E5-4EBB-A891-A07308FD7E1A}"/>
              </a:ext>
            </a:extLst>
          </p:cNvPr>
          <p:cNvSpPr/>
          <p:nvPr/>
        </p:nvSpPr>
        <p:spPr>
          <a:xfrm>
            <a:off x="5283531" y="332397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Star: 4 Points 63">
            <a:extLst>
              <a:ext uri="{FF2B5EF4-FFF2-40B4-BE49-F238E27FC236}">
                <a16:creationId xmlns:a16="http://schemas.microsoft.com/office/drawing/2014/main" id="{157A46F5-D1B5-41D5-AA82-8D2F5C2C68B5}"/>
              </a:ext>
            </a:extLst>
          </p:cNvPr>
          <p:cNvSpPr/>
          <p:nvPr/>
        </p:nvSpPr>
        <p:spPr>
          <a:xfrm>
            <a:off x="3070275" y="240301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Star: 4 Points 64">
            <a:extLst>
              <a:ext uri="{FF2B5EF4-FFF2-40B4-BE49-F238E27FC236}">
                <a16:creationId xmlns:a16="http://schemas.microsoft.com/office/drawing/2014/main" id="{DB3A597E-EF92-44AE-B9F9-49597F843E03}"/>
              </a:ext>
            </a:extLst>
          </p:cNvPr>
          <p:cNvSpPr/>
          <p:nvPr/>
        </p:nvSpPr>
        <p:spPr>
          <a:xfrm>
            <a:off x="3378888" y="3423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Star: 4 Points 65">
            <a:extLst>
              <a:ext uri="{FF2B5EF4-FFF2-40B4-BE49-F238E27FC236}">
                <a16:creationId xmlns:a16="http://schemas.microsoft.com/office/drawing/2014/main" id="{3A5ADF76-EC38-4C76-A629-33DB892A614D}"/>
              </a:ext>
            </a:extLst>
          </p:cNvPr>
          <p:cNvSpPr/>
          <p:nvPr/>
        </p:nvSpPr>
        <p:spPr>
          <a:xfrm>
            <a:off x="3602500" y="2500311"/>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Star: 4 Points 66">
            <a:extLst>
              <a:ext uri="{FF2B5EF4-FFF2-40B4-BE49-F238E27FC236}">
                <a16:creationId xmlns:a16="http://schemas.microsoft.com/office/drawing/2014/main" id="{B9B9C87E-029D-4069-933D-BC69C43DA309}"/>
              </a:ext>
            </a:extLst>
          </p:cNvPr>
          <p:cNvSpPr/>
          <p:nvPr/>
        </p:nvSpPr>
        <p:spPr>
          <a:xfrm>
            <a:off x="3460655" y="208248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Star: 4 Points 67">
            <a:extLst>
              <a:ext uri="{FF2B5EF4-FFF2-40B4-BE49-F238E27FC236}">
                <a16:creationId xmlns:a16="http://schemas.microsoft.com/office/drawing/2014/main" id="{348CCFB6-85BE-40AF-8DC7-6B95EB28187E}"/>
              </a:ext>
            </a:extLst>
          </p:cNvPr>
          <p:cNvSpPr/>
          <p:nvPr/>
        </p:nvSpPr>
        <p:spPr>
          <a:xfrm>
            <a:off x="3921370" y="2882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Star: 4 Points 68">
            <a:extLst>
              <a:ext uri="{FF2B5EF4-FFF2-40B4-BE49-F238E27FC236}">
                <a16:creationId xmlns:a16="http://schemas.microsoft.com/office/drawing/2014/main" id="{44B5B3E5-3310-4786-8629-F87B13F860FE}"/>
              </a:ext>
            </a:extLst>
          </p:cNvPr>
          <p:cNvSpPr/>
          <p:nvPr/>
        </p:nvSpPr>
        <p:spPr>
          <a:xfrm>
            <a:off x="9806967" y="3692854"/>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Star: 4 Points 69">
            <a:extLst>
              <a:ext uri="{FF2B5EF4-FFF2-40B4-BE49-F238E27FC236}">
                <a16:creationId xmlns:a16="http://schemas.microsoft.com/office/drawing/2014/main" id="{0D33B80F-4843-4153-ABA2-526C1B499724}"/>
              </a:ext>
            </a:extLst>
          </p:cNvPr>
          <p:cNvSpPr/>
          <p:nvPr/>
        </p:nvSpPr>
        <p:spPr>
          <a:xfrm>
            <a:off x="2712714" y="265820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Star: 4 Points 70">
            <a:extLst>
              <a:ext uri="{FF2B5EF4-FFF2-40B4-BE49-F238E27FC236}">
                <a16:creationId xmlns:a16="http://schemas.microsoft.com/office/drawing/2014/main" id="{47B027FC-45F6-45B7-BF6D-92C3E9DEB35C}"/>
              </a:ext>
            </a:extLst>
          </p:cNvPr>
          <p:cNvSpPr/>
          <p:nvPr/>
        </p:nvSpPr>
        <p:spPr>
          <a:xfrm>
            <a:off x="2322331" y="230689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Star: 4 Points 71">
            <a:extLst>
              <a:ext uri="{FF2B5EF4-FFF2-40B4-BE49-F238E27FC236}">
                <a16:creationId xmlns:a16="http://schemas.microsoft.com/office/drawing/2014/main" id="{2E1BA85B-D28C-4800-940A-AE90D56962B0}"/>
              </a:ext>
            </a:extLst>
          </p:cNvPr>
          <p:cNvSpPr/>
          <p:nvPr/>
        </p:nvSpPr>
        <p:spPr>
          <a:xfrm>
            <a:off x="5923032" y="3408719"/>
            <a:ext cx="318285" cy="262578"/>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tar: 4 Points 72">
            <a:extLst>
              <a:ext uri="{FF2B5EF4-FFF2-40B4-BE49-F238E27FC236}">
                <a16:creationId xmlns:a16="http://schemas.microsoft.com/office/drawing/2014/main" id="{80CDB765-0D77-4F52-8082-AA0B6432FD0F}"/>
              </a:ext>
            </a:extLst>
          </p:cNvPr>
          <p:cNvSpPr/>
          <p:nvPr/>
        </p:nvSpPr>
        <p:spPr>
          <a:xfrm>
            <a:off x="2249046" y="33677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tar: 4 Points 73">
            <a:extLst>
              <a:ext uri="{FF2B5EF4-FFF2-40B4-BE49-F238E27FC236}">
                <a16:creationId xmlns:a16="http://schemas.microsoft.com/office/drawing/2014/main" id="{C49DA56E-E2C2-409B-B573-BE1D2CA4DF72}"/>
              </a:ext>
            </a:extLst>
          </p:cNvPr>
          <p:cNvSpPr/>
          <p:nvPr/>
        </p:nvSpPr>
        <p:spPr>
          <a:xfrm>
            <a:off x="2759607" y="149439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6FE2F032-86D4-4722-99CE-9EEFF9EADDC1}"/>
              </a:ext>
            </a:extLst>
          </p:cNvPr>
          <p:cNvSpPr/>
          <p:nvPr/>
        </p:nvSpPr>
        <p:spPr>
          <a:xfrm>
            <a:off x="1851073" y="133363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tar: 4 Points 75">
            <a:extLst>
              <a:ext uri="{FF2B5EF4-FFF2-40B4-BE49-F238E27FC236}">
                <a16:creationId xmlns:a16="http://schemas.microsoft.com/office/drawing/2014/main" id="{98445BBB-9F69-4BF0-A54F-FE5E6A8C091F}"/>
              </a:ext>
            </a:extLst>
          </p:cNvPr>
          <p:cNvSpPr/>
          <p:nvPr/>
        </p:nvSpPr>
        <p:spPr>
          <a:xfrm>
            <a:off x="1647988" y="77376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tar: 4 Points 76">
            <a:extLst>
              <a:ext uri="{FF2B5EF4-FFF2-40B4-BE49-F238E27FC236}">
                <a16:creationId xmlns:a16="http://schemas.microsoft.com/office/drawing/2014/main" id="{AF8C0272-90DF-4F0A-A5DB-A014C3C958CD}"/>
              </a:ext>
            </a:extLst>
          </p:cNvPr>
          <p:cNvSpPr/>
          <p:nvPr/>
        </p:nvSpPr>
        <p:spPr>
          <a:xfrm>
            <a:off x="2249046" y="173647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tar: 4 Points 77">
            <a:extLst>
              <a:ext uri="{FF2B5EF4-FFF2-40B4-BE49-F238E27FC236}">
                <a16:creationId xmlns:a16="http://schemas.microsoft.com/office/drawing/2014/main" id="{92862F73-5429-4D8B-835C-33F211823D2D}"/>
              </a:ext>
            </a:extLst>
          </p:cNvPr>
          <p:cNvSpPr/>
          <p:nvPr/>
        </p:nvSpPr>
        <p:spPr>
          <a:xfrm>
            <a:off x="2669340" y="200545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Star: 4 Points 78">
            <a:extLst>
              <a:ext uri="{FF2B5EF4-FFF2-40B4-BE49-F238E27FC236}">
                <a16:creationId xmlns:a16="http://schemas.microsoft.com/office/drawing/2014/main" id="{CAB0B27B-EBED-43E5-8EBB-3E2149395E26}"/>
              </a:ext>
            </a:extLst>
          </p:cNvPr>
          <p:cNvSpPr/>
          <p:nvPr/>
        </p:nvSpPr>
        <p:spPr>
          <a:xfrm>
            <a:off x="9252449" y="3560321"/>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Star: 4 Points 79">
            <a:extLst>
              <a:ext uri="{FF2B5EF4-FFF2-40B4-BE49-F238E27FC236}">
                <a16:creationId xmlns:a16="http://schemas.microsoft.com/office/drawing/2014/main" id="{1D75834C-9B97-4846-9905-F741933062FB}"/>
              </a:ext>
            </a:extLst>
          </p:cNvPr>
          <p:cNvSpPr/>
          <p:nvPr/>
        </p:nvSpPr>
        <p:spPr>
          <a:xfrm>
            <a:off x="8540860" y="3444263"/>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Star: 4 Points 80">
            <a:extLst>
              <a:ext uri="{FF2B5EF4-FFF2-40B4-BE49-F238E27FC236}">
                <a16:creationId xmlns:a16="http://schemas.microsoft.com/office/drawing/2014/main" id="{1F379052-36D2-4800-B8C6-B79A79ABA730}"/>
              </a:ext>
            </a:extLst>
          </p:cNvPr>
          <p:cNvSpPr/>
          <p:nvPr/>
        </p:nvSpPr>
        <p:spPr>
          <a:xfrm>
            <a:off x="7893743" y="3432069"/>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Star: 4 Points 81">
            <a:extLst>
              <a:ext uri="{FF2B5EF4-FFF2-40B4-BE49-F238E27FC236}">
                <a16:creationId xmlns:a16="http://schemas.microsoft.com/office/drawing/2014/main" id="{C2DAD032-5CB9-4939-AD7C-202E58BFF350}"/>
              </a:ext>
            </a:extLst>
          </p:cNvPr>
          <p:cNvSpPr/>
          <p:nvPr/>
        </p:nvSpPr>
        <p:spPr>
          <a:xfrm>
            <a:off x="7262456" y="3435665"/>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Star: 4 Points 82">
            <a:extLst>
              <a:ext uri="{FF2B5EF4-FFF2-40B4-BE49-F238E27FC236}">
                <a16:creationId xmlns:a16="http://schemas.microsoft.com/office/drawing/2014/main" id="{C83DC3C9-B42B-4214-8638-1C9C3E42A709}"/>
              </a:ext>
            </a:extLst>
          </p:cNvPr>
          <p:cNvSpPr/>
          <p:nvPr/>
        </p:nvSpPr>
        <p:spPr>
          <a:xfrm>
            <a:off x="5697417" y="3002193"/>
            <a:ext cx="303618" cy="346181"/>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Star: 4 Points 83">
            <a:extLst>
              <a:ext uri="{FF2B5EF4-FFF2-40B4-BE49-F238E27FC236}">
                <a16:creationId xmlns:a16="http://schemas.microsoft.com/office/drawing/2014/main" id="{0F52A2D7-D279-45E1-A3E9-91B95CE206DA}"/>
              </a:ext>
            </a:extLst>
          </p:cNvPr>
          <p:cNvSpPr/>
          <p:nvPr/>
        </p:nvSpPr>
        <p:spPr>
          <a:xfrm>
            <a:off x="10490993" y="3914410"/>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589D08A-22CF-467F-8BC1-2C4689C0A786}"/>
              </a:ext>
            </a:extLst>
          </p:cNvPr>
          <p:cNvSpPr txBox="1"/>
          <p:nvPr/>
        </p:nvSpPr>
        <p:spPr>
          <a:xfrm>
            <a:off x="5968492" y="1137290"/>
            <a:ext cx="4775450" cy="1384995"/>
          </a:xfrm>
          <a:prstGeom prst="rect">
            <a:avLst/>
          </a:prstGeom>
          <a:noFill/>
        </p:spPr>
        <p:txBody>
          <a:bodyPr wrap="square" rtlCol="0">
            <a:spAutoFit/>
          </a:bodyPr>
          <a:lstStyle/>
          <a:p>
            <a:r>
              <a:rPr lang="en-US" sz="2800" b="1" dirty="0">
                <a:solidFill>
                  <a:schemeClr val="bg1"/>
                </a:solidFill>
              </a:rPr>
              <a:t>Increased expression of capacities for non-altruistic behaviors and unkindness</a:t>
            </a:r>
          </a:p>
        </p:txBody>
      </p:sp>
      <p:cxnSp>
        <p:nvCxnSpPr>
          <p:cNvPr id="32" name="Straight Arrow Connector 31">
            <a:extLst>
              <a:ext uri="{FF2B5EF4-FFF2-40B4-BE49-F238E27FC236}">
                <a16:creationId xmlns:a16="http://schemas.microsoft.com/office/drawing/2014/main" id="{9DF5223D-39BC-48A3-9F23-967DC588E47E}"/>
              </a:ext>
            </a:extLst>
          </p:cNvPr>
          <p:cNvCxnSpPr>
            <a:cxnSpLocks/>
          </p:cNvCxnSpPr>
          <p:nvPr/>
        </p:nvCxnSpPr>
        <p:spPr>
          <a:xfrm flipH="1" flipV="1">
            <a:off x="4341057" y="1975450"/>
            <a:ext cx="1452489" cy="5570"/>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E380225-BE33-4A6A-A817-D431B861B980}"/>
              </a:ext>
            </a:extLst>
          </p:cNvPr>
          <p:cNvSpPr txBox="1"/>
          <p:nvPr/>
        </p:nvSpPr>
        <p:spPr>
          <a:xfrm>
            <a:off x="6227433" y="5430112"/>
            <a:ext cx="6236414" cy="954107"/>
          </a:xfrm>
          <a:prstGeom prst="rect">
            <a:avLst/>
          </a:prstGeom>
          <a:noFill/>
        </p:spPr>
        <p:txBody>
          <a:bodyPr wrap="square" rtlCol="0">
            <a:spAutoFit/>
          </a:bodyPr>
          <a:lstStyle/>
          <a:p>
            <a:r>
              <a:rPr lang="en-US" sz="2800" b="1" dirty="0">
                <a:solidFill>
                  <a:schemeClr val="bg1"/>
                </a:solidFill>
              </a:rPr>
              <a:t>Decreased expression of capacities for altruism and kindness</a:t>
            </a:r>
          </a:p>
        </p:txBody>
      </p:sp>
      <p:cxnSp>
        <p:nvCxnSpPr>
          <p:cNvPr id="35" name="Straight Arrow Connector 34">
            <a:extLst>
              <a:ext uri="{FF2B5EF4-FFF2-40B4-BE49-F238E27FC236}">
                <a16:creationId xmlns:a16="http://schemas.microsoft.com/office/drawing/2014/main" id="{52E62983-242A-4632-A6F0-3E1A99B2786A}"/>
              </a:ext>
            </a:extLst>
          </p:cNvPr>
          <p:cNvCxnSpPr/>
          <p:nvPr/>
        </p:nvCxnSpPr>
        <p:spPr>
          <a:xfrm flipH="1" flipV="1">
            <a:off x="9459938" y="5181600"/>
            <a:ext cx="120172" cy="318297"/>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2A599A8-C627-4A56-90BC-670CBE26109C}"/>
              </a:ext>
            </a:extLst>
          </p:cNvPr>
          <p:cNvSpPr txBox="1"/>
          <p:nvPr/>
        </p:nvSpPr>
        <p:spPr>
          <a:xfrm>
            <a:off x="4232046" y="211896"/>
            <a:ext cx="5683551" cy="646331"/>
          </a:xfrm>
          <a:prstGeom prst="rect">
            <a:avLst/>
          </a:prstGeom>
          <a:noFill/>
        </p:spPr>
        <p:txBody>
          <a:bodyPr wrap="square" rtlCol="0">
            <a:spAutoFit/>
          </a:bodyPr>
          <a:lstStyle/>
          <a:p>
            <a:r>
              <a:rPr lang="en-US" sz="3600" b="1" dirty="0">
                <a:solidFill>
                  <a:srgbClr val="8DEDF7"/>
                </a:solidFill>
              </a:rPr>
              <a:t>The Results of Capitalism</a:t>
            </a:r>
          </a:p>
        </p:txBody>
      </p:sp>
    </p:spTree>
    <p:extLst>
      <p:ext uri="{BB962C8B-B14F-4D97-AF65-F5344CB8AC3E}">
        <p14:creationId xmlns:p14="http://schemas.microsoft.com/office/powerpoint/2010/main" val="71856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614206"/>
            <a:ext cx="576776" cy="9965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501665"/>
            <a:ext cx="576776" cy="11254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451859"/>
            <a:ext cx="576776" cy="8733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604591"/>
            <a:ext cx="0" cy="43051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604591"/>
            <a:ext cx="0" cy="35313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713871"/>
            <a:ext cx="0" cy="32826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05495" y="3812345"/>
            <a:ext cx="180835" cy="37515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30758"/>
            <a:ext cx="461481" cy="3059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4065563"/>
            <a:ext cx="576776" cy="27668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332866"/>
            <a:ext cx="576776" cy="11899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360995"/>
            <a:ext cx="563881" cy="14067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51" y="3812345"/>
            <a:ext cx="0" cy="52052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4065563"/>
            <a:ext cx="0" cy="4056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3713871"/>
            <a:ext cx="0" cy="42907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AB8593B3-9B0B-45B5-AD24-BF7C7BD1B4F1}"/>
              </a:ext>
            </a:extLst>
          </p:cNvPr>
          <p:cNvSpPr txBox="1"/>
          <p:nvPr/>
        </p:nvSpPr>
        <p:spPr>
          <a:xfrm>
            <a:off x="1378236" y="1099930"/>
            <a:ext cx="9467960" cy="1815882"/>
          </a:xfrm>
          <a:prstGeom prst="rect">
            <a:avLst/>
          </a:prstGeom>
          <a:noFill/>
        </p:spPr>
        <p:txBody>
          <a:bodyPr wrap="square" rtlCol="0">
            <a:spAutoFit/>
          </a:bodyPr>
          <a:lstStyle/>
          <a:p>
            <a:r>
              <a:rPr lang="en-US" sz="2800" b="1" dirty="0">
                <a:solidFill>
                  <a:schemeClr val="bg1"/>
                </a:solidFill>
              </a:rPr>
              <a:t>In contrast, the </a:t>
            </a:r>
            <a:r>
              <a:rPr lang="en-US" sz="2800" b="1" dirty="0">
                <a:solidFill>
                  <a:srgbClr val="00FFFF"/>
                </a:solidFill>
              </a:rPr>
              <a:t>CHPEM </a:t>
            </a:r>
            <a:r>
              <a:rPr lang="en-US" sz="2800" b="1" dirty="0">
                <a:solidFill>
                  <a:schemeClr val="bg1"/>
                </a:solidFill>
              </a:rPr>
              <a:t>encourages and gives practice to full expression of our capacities for altruism and kindness and discourages and gives little practice to expression of our capacities for non-altruistic behaviors and unkindness.</a:t>
            </a:r>
          </a:p>
        </p:txBody>
      </p:sp>
      <p:sp>
        <p:nvSpPr>
          <p:cNvPr id="48" name="TextBox 47">
            <a:extLst>
              <a:ext uri="{FF2B5EF4-FFF2-40B4-BE49-F238E27FC236}">
                <a16:creationId xmlns:a16="http://schemas.microsoft.com/office/drawing/2014/main" id="{59FED40C-D5C3-406D-919F-D1E9C8BFAC22}"/>
              </a:ext>
            </a:extLst>
          </p:cNvPr>
          <p:cNvSpPr txBox="1"/>
          <p:nvPr/>
        </p:nvSpPr>
        <p:spPr>
          <a:xfrm>
            <a:off x="619760" y="5447947"/>
            <a:ext cx="10856622" cy="1200329"/>
          </a:xfrm>
          <a:prstGeom prst="rect">
            <a:avLst/>
          </a:prstGeom>
          <a:noFill/>
        </p:spPr>
        <p:txBody>
          <a:bodyPr wrap="square" rtlCol="0">
            <a:spAutoFit/>
          </a:bodyPr>
          <a:lstStyle/>
          <a:p>
            <a:r>
              <a:rPr lang="en-US" sz="2400" b="1" dirty="0">
                <a:solidFill>
                  <a:srgbClr val="00FFFF"/>
                </a:solidFill>
              </a:rPr>
              <a:t>In this example, the lids on our capacities for altruism and kindness are opened wide, and the lids on our capacities for non-altruistic behaviors and unkindness are kept largely shut.</a:t>
            </a:r>
          </a:p>
        </p:txBody>
      </p:sp>
    </p:spTree>
    <p:extLst>
      <p:ext uri="{BB962C8B-B14F-4D97-AF65-F5344CB8AC3E}">
        <p14:creationId xmlns:p14="http://schemas.microsoft.com/office/powerpoint/2010/main" val="2941891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600135"/>
            <a:ext cx="589671" cy="11372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500484"/>
            <a:ext cx="589671" cy="11372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451859"/>
            <a:ext cx="542784" cy="8733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587262"/>
            <a:ext cx="126601" cy="4478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429000"/>
            <a:ext cx="112537" cy="52872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587262"/>
            <a:ext cx="112540" cy="45486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43004" y="3713871"/>
            <a:ext cx="281353" cy="46425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4236741"/>
            <a:ext cx="539267" cy="10550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360973"/>
            <a:ext cx="556861" cy="9088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375062"/>
            <a:ext cx="528716" cy="12660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65" y="3713871"/>
            <a:ext cx="0" cy="66119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3967094"/>
            <a:ext cx="0" cy="50411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3713871"/>
            <a:ext cx="0" cy="42907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Star: 4 Points 42">
            <a:extLst>
              <a:ext uri="{FF2B5EF4-FFF2-40B4-BE49-F238E27FC236}">
                <a16:creationId xmlns:a16="http://schemas.microsoft.com/office/drawing/2014/main" id="{231D125A-D465-48A1-A1F6-BE3F4159DEBD}"/>
              </a:ext>
            </a:extLst>
          </p:cNvPr>
          <p:cNvSpPr/>
          <p:nvPr/>
        </p:nvSpPr>
        <p:spPr>
          <a:xfrm>
            <a:off x="8850630" y="153724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Star: 4 Points 50">
            <a:extLst>
              <a:ext uri="{FF2B5EF4-FFF2-40B4-BE49-F238E27FC236}">
                <a16:creationId xmlns:a16="http://schemas.microsoft.com/office/drawing/2014/main" id="{86EF646E-5CB2-45CE-B5A8-EFE5964CC2AC}"/>
              </a:ext>
            </a:extLst>
          </p:cNvPr>
          <p:cNvSpPr/>
          <p:nvPr/>
        </p:nvSpPr>
        <p:spPr>
          <a:xfrm>
            <a:off x="7345680" y="123808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tar: 4 Points 51">
            <a:extLst>
              <a:ext uri="{FF2B5EF4-FFF2-40B4-BE49-F238E27FC236}">
                <a16:creationId xmlns:a16="http://schemas.microsoft.com/office/drawing/2014/main" id="{5530B420-A7D3-4FDA-9697-96BACC358038}"/>
              </a:ext>
            </a:extLst>
          </p:cNvPr>
          <p:cNvSpPr/>
          <p:nvPr/>
        </p:nvSpPr>
        <p:spPr>
          <a:xfrm>
            <a:off x="8017401" y="9122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Star: 4 Points 52">
            <a:extLst>
              <a:ext uri="{FF2B5EF4-FFF2-40B4-BE49-F238E27FC236}">
                <a16:creationId xmlns:a16="http://schemas.microsoft.com/office/drawing/2014/main" id="{FDAB4305-7666-4A42-BAF9-1948B9AABB4D}"/>
              </a:ext>
            </a:extLst>
          </p:cNvPr>
          <p:cNvSpPr/>
          <p:nvPr/>
        </p:nvSpPr>
        <p:spPr>
          <a:xfrm>
            <a:off x="9802850" y="84832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Star: 4 Points 53">
            <a:extLst>
              <a:ext uri="{FF2B5EF4-FFF2-40B4-BE49-F238E27FC236}">
                <a16:creationId xmlns:a16="http://schemas.microsoft.com/office/drawing/2014/main" id="{52D6271F-DF25-452F-B345-E8332B1C6797}"/>
              </a:ext>
            </a:extLst>
          </p:cNvPr>
          <p:cNvSpPr/>
          <p:nvPr/>
        </p:nvSpPr>
        <p:spPr>
          <a:xfrm>
            <a:off x="8479893" y="108486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Star: 4 Points 54">
            <a:extLst>
              <a:ext uri="{FF2B5EF4-FFF2-40B4-BE49-F238E27FC236}">
                <a16:creationId xmlns:a16="http://schemas.microsoft.com/office/drawing/2014/main" id="{EE07383D-F729-4733-AB55-3050847A71F5}"/>
              </a:ext>
            </a:extLst>
          </p:cNvPr>
          <p:cNvSpPr/>
          <p:nvPr/>
        </p:nvSpPr>
        <p:spPr>
          <a:xfrm>
            <a:off x="6520366" y="1885233"/>
            <a:ext cx="350825" cy="297807"/>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Star: 4 Points 55">
            <a:extLst>
              <a:ext uri="{FF2B5EF4-FFF2-40B4-BE49-F238E27FC236}">
                <a16:creationId xmlns:a16="http://schemas.microsoft.com/office/drawing/2014/main" id="{64F5478B-F5C9-4A20-A462-D37C7EACBAF6}"/>
              </a:ext>
            </a:extLst>
          </p:cNvPr>
          <p:cNvSpPr/>
          <p:nvPr/>
        </p:nvSpPr>
        <p:spPr>
          <a:xfrm>
            <a:off x="6054380" y="2896833"/>
            <a:ext cx="318285" cy="28363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Star: 4 Points 56">
            <a:extLst>
              <a:ext uri="{FF2B5EF4-FFF2-40B4-BE49-F238E27FC236}">
                <a16:creationId xmlns:a16="http://schemas.microsoft.com/office/drawing/2014/main" id="{948023AC-A422-4940-81DD-B7B8E82ECF07}"/>
              </a:ext>
            </a:extLst>
          </p:cNvPr>
          <p:cNvSpPr/>
          <p:nvPr/>
        </p:nvSpPr>
        <p:spPr>
          <a:xfrm>
            <a:off x="6645252" y="278198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Star: 4 Points 57">
            <a:extLst>
              <a:ext uri="{FF2B5EF4-FFF2-40B4-BE49-F238E27FC236}">
                <a16:creationId xmlns:a16="http://schemas.microsoft.com/office/drawing/2014/main" id="{CB30B568-885D-4CB1-A2D7-BF006FCB6F24}"/>
              </a:ext>
            </a:extLst>
          </p:cNvPr>
          <p:cNvSpPr/>
          <p:nvPr/>
        </p:nvSpPr>
        <p:spPr>
          <a:xfrm>
            <a:off x="7225508" y="269634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Star: 4 Points 58">
            <a:extLst>
              <a:ext uri="{FF2B5EF4-FFF2-40B4-BE49-F238E27FC236}">
                <a16:creationId xmlns:a16="http://schemas.microsoft.com/office/drawing/2014/main" id="{F6EEE631-72A5-4A19-B600-2F0313AA53AC}"/>
              </a:ext>
            </a:extLst>
          </p:cNvPr>
          <p:cNvSpPr/>
          <p:nvPr/>
        </p:nvSpPr>
        <p:spPr>
          <a:xfrm>
            <a:off x="7914247" y="279363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Star: 4 Points 59">
            <a:extLst>
              <a:ext uri="{FF2B5EF4-FFF2-40B4-BE49-F238E27FC236}">
                <a16:creationId xmlns:a16="http://schemas.microsoft.com/office/drawing/2014/main" id="{577376FC-15F0-4FB9-8D5A-46A0A9A06A6F}"/>
              </a:ext>
            </a:extLst>
          </p:cNvPr>
          <p:cNvSpPr/>
          <p:nvPr/>
        </p:nvSpPr>
        <p:spPr>
          <a:xfrm>
            <a:off x="8472852" y="2733881"/>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Star: 4 Points 60">
            <a:extLst>
              <a:ext uri="{FF2B5EF4-FFF2-40B4-BE49-F238E27FC236}">
                <a16:creationId xmlns:a16="http://schemas.microsoft.com/office/drawing/2014/main" id="{E9832988-EF9B-48DB-8A12-62F3BE6F0686}"/>
              </a:ext>
            </a:extLst>
          </p:cNvPr>
          <p:cNvSpPr/>
          <p:nvPr/>
        </p:nvSpPr>
        <p:spPr>
          <a:xfrm>
            <a:off x="9081878" y="276550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Star: 4 Points 61">
            <a:extLst>
              <a:ext uri="{FF2B5EF4-FFF2-40B4-BE49-F238E27FC236}">
                <a16:creationId xmlns:a16="http://schemas.microsoft.com/office/drawing/2014/main" id="{0A0BC2FC-7C4B-41EE-876E-0A79B99C047D}"/>
              </a:ext>
            </a:extLst>
          </p:cNvPr>
          <p:cNvSpPr/>
          <p:nvPr/>
        </p:nvSpPr>
        <p:spPr>
          <a:xfrm>
            <a:off x="9728995" y="279363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Star: 4 Points 62">
            <a:extLst>
              <a:ext uri="{FF2B5EF4-FFF2-40B4-BE49-F238E27FC236}">
                <a16:creationId xmlns:a16="http://schemas.microsoft.com/office/drawing/2014/main" id="{7B278B79-F1E5-4EBB-A891-A07308FD7E1A}"/>
              </a:ext>
            </a:extLst>
          </p:cNvPr>
          <p:cNvSpPr/>
          <p:nvPr/>
        </p:nvSpPr>
        <p:spPr>
          <a:xfrm>
            <a:off x="10476939" y="2882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Star: 4 Points 63">
            <a:extLst>
              <a:ext uri="{FF2B5EF4-FFF2-40B4-BE49-F238E27FC236}">
                <a16:creationId xmlns:a16="http://schemas.microsoft.com/office/drawing/2014/main" id="{157A46F5-D1B5-41D5-AA82-8D2F5C2C68B5}"/>
              </a:ext>
            </a:extLst>
          </p:cNvPr>
          <p:cNvSpPr/>
          <p:nvPr/>
        </p:nvSpPr>
        <p:spPr>
          <a:xfrm>
            <a:off x="7952344" y="225679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Star: 4 Points 64">
            <a:extLst>
              <a:ext uri="{FF2B5EF4-FFF2-40B4-BE49-F238E27FC236}">
                <a16:creationId xmlns:a16="http://schemas.microsoft.com/office/drawing/2014/main" id="{DB3A597E-EF92-44AE-B9F9-49597F843E03}"/>
              </a:ext>
            </a:extLst>
          </p:cNvPr>
          <p:cNvSpPr/>
          <p:nvPr/>
        </p:nvSpPr>
        <p:spPr>
          <a:xfrm>
            <a:off x="8583647" y="218304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Star: 4 Points 65">
            <a:extLst>
              <a:ext uri="{FF2B5EF4-FFF2-40B4-BE49-F238E27FC236}">
                <a16:creationId xmlns:a16="http://schemas.microsoft.com/office/drawing/2014/main" id="{3A5ADF76-EC38-4C76-A629-33DB892A614D}"/>
              </a:ext>
            </a:extLst>
          </p:cNvPr>
          <p:cNvSpPr/>
          <p:nvPr/>
        </p:nvSpPr>
        <p:spPr>
          <a:xfrm>
            <a:off x="9167467" y="21746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Star: 4 Points 66">
            <a:extLst>
              <a:ext uri="{FF2B5EF4-FFF2-40B4-BE49-F238E27FC236}">
                <a16:creationId xmlns:a16="http://schemas.microsoft.com/office/drawing/2014/main" id="{B9B9C87E-029D-4069-933D-BC69C43DA309}"/>
              </a:ext>
            </a:extLst>
          </p:cNvPr>
          <p:cNvSpPr/>
          <p:nvPr/>
        </p:nvSpPr>
        <p:spPr>
          <a:xfrm>
            <a:off x="9870276" y="218304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Star: 4 Points 67">
            <a:extLst>
              <a:ext uri="{FF2B5EF4-FFF2-40B4-BE49-F238E27FC236}">
                <a16:creationId xmlns:a16="http://schemas.microsoft.com/office/drawing/2014/main" id="{348CCFB6-85BE-40AF-8DC7-6B95EB28187E}"/>
              </a:ext>
            </a:extLst>
          </p:cNvPr>
          <p:cNvSpPr/>
          <p:nvPr/>
        </p:nvSpPr>
        <p:spPr>
          <a:xfrm>
            <a:off x="10476939" y="233880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Star: 4 Points 68">
            <a:extLst>
              <a:ext uri="{FF2B5EF4-FFF2-40B4-BE49-F238E27FC236}">
                <a16:creationId xmlns:a16="http://schemas.microsoft.com/office/drawing/2014/main" id="{44B5B3E5-3310-4786-8629-F87B13F860FE}"/>
              </a:ext>
            </a:extLst>
          </p:cNvPr>
          <p:cNvSpPr/>
          <p:nvPr/>
        </p:nvSpPr>
        <p:spPr>
          <a:xfrm>
            <a:off x="4672236" y="3478978"/>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Star: 4 Points 69">
            <a:extLst>
              <a:ext uri="{FF2B5EF4-FFF2-40B4-BE49-F238E27FC236}">
                <a16:creationId xmlns:a16="http://schemas.microsoft.com/office/drawing/2014/main" id="{0D33B80F-4843-4153-ABA2-526C1B499724}"/>
              </a:ext>
            </a:extLst>
          </p:cNvPr>
          <p:cNvSpPr/>
          <p:nvPr/>
        </p:nvSpPr>
        <p:spPr>
          <a:xfrm>
            <a:off x="7634073" y="180039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Star: 4 Points 70">
            <a:extLst>
              <a:ext uri="{FF2B5EF4-FFF2-40B4-BE49-F238E27FC236}">
                <a16:creationId xmlns:a16="http://schemas.microsoft.com/office/drawing/2014/main" id="{47B027FC-45F6-45B7-BF6D-92C3E9DEB35C}"/>
              </a:ext>
            </a:extLst>
          </p:cNvPr>
          <p:cNvSpPr/>
          <p:nvPr/>
        </p:nvSpPr>
        <p:spPr>
          <a:xfrm>
            <a:off x="6964679" y="15171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Star: 4 Points 71">
            <a:extLst>
              <a:ext uri="{FF2B5EF4-FFF2-40B4-BE49-F238E27FC236}">
                <a16:creationId xmlns:a16="http://schemas.microsoft.com/office/drawing/2014/main" id="{2E1BA85B-D28C-4800-940A-AE90D56962B0}"/>
              </a:ext>
            </a:extLst>
          </p:cNvPr>
          <p:cNvSpPr/>
          <p:nvPr/>
        </p:nvSpPr>
        <p:spPr>
          <a:xfrm>
            <a:off x="6155782" y="2381047"/>
            <a:ext cx="318285" cy="262578"/>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tar: 4 Points 72">
            <a:extLst>
              <a:ext uri="{FF2B5EF4-FFF2-40B4-BE49-F238E27FC236}">
                <a16:creationId xmlns:a16="http://schemas.microsoft.com/office/drawing/2014/main" id="{80CDB765-0D77-4F52-8082-AA0B6432FD0F}"/>
              </a:ext>
            </a:extLst>
          </p:cNvPr>
          <p:cNvSpPr/>
          <p:nvPr/>
        </p:nvSpPr>
        <p:spPr>
          <a:xfrm>
            <a:off x="6754835" y="227037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tar: 4 Points 73">
            <a:extLst>
              <a:ext uri="{FF2B5EF4-FFF2-40B4-BE49-F238E27FC236}">
                <a16:creationId xmlns:a16="http://schemas.microsoft.com/office/drawing/2014/main" id="{C49DA56E-E2C2-409B-B573-BE1D2CA4DF72}"/>
              </a:ext>
            </a:extLst>
          </p:cNvPr>
          <p:cNvSpPr/>
          <p:nvPr/>
        </p:nvSpPr>
        <p:spPr>
          <a:xfrm>
            <a:off x="7345681" y="222754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6FE2F032-86D4-4722-99CE-9EEFF9EADDC1}"/>
              </a:ext>
            </a:extLst>
          </p:cNvPr>
          <p:cNvSpPr/>
          <p:nvPr/>
        </p:nvSpPr>
        <p:spPr>
          <a:xfrm>
            <a:off x="9055471" y="10539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tar: 4 Points 75">
            <a:extLst>
              <a:ext uri="{FF2B5EF4-FFF2-40B4-BE49-F238E27FC236}">
                <a16:creationId xmlns:a16="http://schemas.microsoft.com/office/drawing/2014/main" id="{98445BBB-9F69-4BF0-A54F-FE5E6A8C091F}"/>
              </a:ext>
            </a:extLst>
          </p:cNvPr>
          <p:cNvSpPr/>
          <p:nvPr/>
        </p:nvSpPr>
        <p:spPr>
          <a:xfrm>
            <a:off x="10107056" y="15171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tar: 4 Points 76">
            <a:extLst>
              <a:ext uri="{FF2B5EF4-FFF2-40B4-BE49-F238E27FC236}">
                <a16:creationId xmlns:a16="http://schemas.microsoft.com/office/drawing/2014/main" id="{AF8C0272-90DF-4F0A-A5DB-A014C3C958CD}"/>
              </a:ext>
            </a:extLst>
          </p:cNvPr>
          <p:cNvSpPr/>
          <p:nvPr/>
        </p:nvSpPr>
        <p:spPr>
          <a:xfrm>
            <a:off x="9476342" y="141633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tar: 4 Points 77">
            <a:extLst>
              <a:ext uri="{FF2B5EF4-FFF2-40B4-BE49-F238E27FC236}">
                <a16:creationId xmlns:a16="http://schemas.microsoft.com/office/drawing/2014/main" id="{92862F73-5429-4D8B-835C-33F211823D2D}"/>
              </a:ext>
            </a:extLst>
          </p:cNvPr>
          <p:cNvSpPr/>
          <p:nvPr/>
        </p:nvSpPr>
        <p:spPr>
          <a:xfrm>
            <a:off x="8227244" y="162455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Star: 4 Points 78">
            <a:extLst>
              <a:ext uri="{FF2B5EF4-FFF2-40B4-BE49-F238E27FC236}">
                <a16:creationId xmlns:a16="http://schemas.microsoft.com/office/drawing/2014/main" id="{CAB0B27B-EBED-43E5-8EBB-3E2149395E26}"/>
              </a:ext>
            </a:extLst>
          </p:cNvPr>
          <p:cNvSpPr/>
          <p:nvPr/>
        </p:nvSpPr>
        <p:spPr>
          <a:xfrm>
            <a:off x="4035672" y="3602699"/>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Star: 4 Points 79">
            <a:extLst>
              <a:ext uri="{FF2B5EF4-FFF2-40B4-BE49-F238E27FC236}">
                <a16:creationId xmlns:a16="http://schemas.microsoft.com/office/drawing/2014/main" id="{1D75834C-9B97-4846-9905-F741933062FB}"/>
              </a:ext>
            </a:extLst>
          </p:cNvPr>
          <p:cNvSpPr/>
          <p:nvPr/>
        </p:nvSpPr>
        <p:spPr>
          <a:xfrm>
            <a:off x="3293619" y="3711526"/>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Star: 4 Points 80">
            <a:extLst>
              <a:ext uri="{FF2B5EF4-FFF2-40B4-BE49-F238E27FC236}">
                <a16:creationId xmlns:a16="http://schemas.microsoft.com/office/drawing/2014/main" id="{1F379052-36D2-4800-B8C6-B79A79ABA730}"/>
              </a:ext>
            </a:extLst>
          </p:cNvPr>
          <p:cNvSpPr/>
          <p:nvPr/>
        </p:nvSpPr>
        <p:spPr>
          <a:xfrm>
            <a:off x="2646489" y="3839384"/>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Star: 4 Points 81">
            <a:extLst>
              <a:ext uri="{FF2B5EF4-FFF2-40B4-BE49-F238E27FC236}">
                <a16:creationId xmlns:a16="http://schemas.microsoft.com/office/drawing/2014/main" id="{C2DAD032-5CB9-4939-AD7C-202E58BFF350}"/>
              </a:ext>
            </a:extLst>
          </p:cNvPr>
          <p:cNvSpPr/>
          <p:nvPr/>
        </p:nvSpPr>
        <p:spPr>
          <a:xfrm>
            <a:off x="1853428" y="3873433"/>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Star: 4 Points 82">
            <a:extLst>
              <a:ext uri="{FF2B5EF4-FFF2-40B4-BE49-F238E27FC236}">
                <a16:creationId xmlns:a16="http://schemas.microsoft.com/office/drawing/2014/main" id="{C83DC3C9-B42B-4214-8638-1C9C3E42A709}"/>
              </a:ext>
            </a:extLst>
          </p:cNvPr>
          <p:cNvSpPr/>
          <p:nvPr/>
        </p:nvSpPr>
        <p:spPr>
          <a:xfrm>
            <a:off x="5697417" y="3002193"/>
            <a:ext cx="303618" cy="346181"/>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Star: 4 Points 83">
            <a:extLst>
              <a:ext uri="{FF2B5EF4-FFF2-40B4-BE49-F238E27FC236}">
                <a16:creationId xmlns:a16="http://schemas.microsoft.com/office/drawing/2014/main" id="{0F52A2D7-D279-45E1-A3E9-91B95CE206DA}"/>
              </a:ext>
            </a:extLst>
          </p:cNvPr>
          <p:cNvSpPr/>
          <p:nvPr/>
        </p:nvSpPr>
        <p:spPr>
          <a:xfrm>
            <a:off x="5263082" y="3348378"/>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984D896B-585D-487A-933B-E4D2C4027C96}"/>
              </a:ext>
            </a:extLst>
          </p:cNvPr>
          <p:cNvSpPr txBox="1"/>
          <p:nvPr/>
        </p:nvSpPr>
        <p:spPr>
          <a:xfrm>
            <a:off x="602340" y="1503323"/>
            <a:ext cx="4540871" cy="1384995"/>
          </a:xfrm>
          <a:prstGeom prst="rect">
            <a:avLst/>
          </a:prstGeom>
          <a:noFill/>
        </p:spPr>
        <p:txBody>
          <a:bodyPr wrap="square" rtlCol="0">
            <a:spAutoFit/>
          </a:bodyPr>
          <a:lstStyle/>
          <a:p>
            <a:r>
              <a:rPr lang="en-US" sz="2800" b="1" dirty="0">
                <a:solidFill>
                  <a:schemeClr val="bg1"/>
                </a:solidFill>
              </a:rPr>
              <a:t>Increased expression of capacities for altruism and kindness (</a:t>
            </a:r>
            <a:r>
              <a:rPr lang="en-US" sz="2800" b="1" dirty="0">
                <a:solidFill>
                  <a:srgbClr val="FFC000"/>
                </a:solidFill>
              </a:rPr>
              <a:t>Social Beauty</a:t>
            </a:r>
            <a:r>
              <a:rPr lang="en-US" sz="2800" b="1" dirty="0">
                <a:solidFill>
                  <a:schemeClr val="bg1"/>
                </a:solidFill>
              </a:rPr>
              <a:t>)</a:t>
            </a:r>
          </a:p>
        </p:txBody>
      </p:sp>
      <p:cxnSp>
        <p:nvCxnSpPr>
          <p:cNvPr id="32" name="Straight Arrow Connector 31">
            <a:extLst>
              <a:ext uri="{FF2B5EF4-FFF2-40B4-BE49-F238E27FC236}">
                <a16:creationId xmlns:a16="http://schemas.microsoft.com/office/drawing/2014/main" id="{5B7E0DB8-CD26-4280-9A91-DD34ED0848F2}"/>
              </a:ext>
            </a:extLst>
          </p:cNvPr>
          <p:cNvCxnSpPr>
            <a:cxnSpLocks/>
          </p:cNvCxnSpPr>
          <p:nvPr/>
        </p:nvCxnSpPr>
        <p:spPr>
          <a:xfrm>
            <a:off x="4977684" y="2270374"/>
            <a:ext cx="704998" cy="3694"/>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867101B-BB53-4580-958B-A45774E3C4FF}"/>
              </a:ext>
            </a:extLst>
          </p:cNvPr>
          <p:cNvSpPr txBox="1"/>
          <p:nvPr/>
        </p:nvSpPr>
        <p:spPr>
          <a:xfrm>
            <a:off x="268393" y="5564192"/>
            <a:ext cx="6783430" cy="954107"/>
          </a:xfrm>
          <a:prstGeom prst="rect">
            <a:avLst/>
          </a:prstGeom>
          <a:noFill/>
        </p:spPr>
        <p:txBody>
          <a:bodyPr wrap="square" rtlCol="0">
            <a:spAutoFit/>
          </a:bodyPr>
          <a:lstStyle/>
          <a:p>
            <a:r>
              <a:rPr lang="en-US" sz="2800" b="1" dirty="0">
                <a:solidFill>
                  <a:schemeClr val="bg1"/>
                </a:solidFill>
              </a:rPr>
              <a:t>Decreased expression of capacities for non-altruistic behaviors and unkindness</a:t>
            </a:r>
          </a:p>
        </p:txBody>
      </p:sp>
      <p:cxnSp>
        <p:nvCxnSpPr>
          <p:cNvPr id="35" name="Straight Arrow Connector 34">
            <a:extLst>
              <a:ext uri="{FF2B5EF4-FFF2-40B4-BE49-F238E27FC236}">
                <a16:creationId xmlns:a16="http://schemas.microsoft.com/office/drawing/2014/main" id="{3F7BB226-49CA-4655-BDF5-47FF58F96EF2}"/>
              </a:ext>
            </a:extLst>
          </p:cNvPr>
          <p:cNvCxnSpPr/>
          <p:nvPr/>
        </p:nvCxnSpPr>
        <p:spPr>
          <a:xfrm flipV="1">
            <a:off x="1772529" y="5274365"/>
            <a:ext cx="288388" cy="344557"/>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F93B2E6-20DB-4FAB-A65B-625DEABF5980}"/>
              </a:ext>
            </a:extLst>
          </p:cNvPr>
          <p:cNvSpPr txBox="1"/>
          <p:nvPr/>
        </p:nvSpPr>
        <p:spPr>
          <a:xfrm>
            <a:off x="290765" y="223923"/>
            <a:ext cx="6628879" cy="646331"/>
          </a:xfrm>
          <a:prstGeom prst="rect">
            <a:avLst/>
          </a:prstGeom>
          <a:noFill/>
        </p:spPr>
        <p:txBody>
          <a:bodyPr wrap="square" rtlCol="0">
            <a:spAutoFit/>
          </a:bodyPr>
          <a:lstStyle/>
          <a:p>
            <a:r>
              <a:rPr lang="en-US" sz="3600" b="1" dirty="0">
                <a:solidFill>
                  <a:srgbClr val="00FFFF"/>
                </a:solidFill>
              </a:rPr>
              <a:t>The Results of the CHPEM</a:t>
            </a:r>
          </a:p>
        </p:txBody>
      </p:sp>
    </p:spTree>
    <p:extLst>
      <p:ext uri="{BB962C8B-B14F-4D97-AF65-F5344CB8AC3E}">
        <p14:creationId xmlns:p14="http://schemas.microsoft.com/office/powerpoint/2010/main" val="2114878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76053" y="3869638"/>
            <a:ext cx="576776" cy="9837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776870"/>
            <a:ext cx="576776" cy="107647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3869638"/>
            <a:ext cx="576776" cy="9837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3981168"/>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161195"/>
            <a:ext cx="576776" cy="6921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262523"/>
            <a:ext cx="576776" cy="59080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15C7FE47-311C-4D60-B66C-211825B31F6F}"/>
              </a:ext>
            </a:extLst>
          </p:cNvPr>
          <p:cNvSpPr txBox="1"/>
          <p:nvPr/>
        </p:nvSpPr>
        <p:spPr>
          <a:xfrm>
            <a:off x="9981041" y="5113131"/>
            <a:ext cx="2011680" cy="830997"/>
          </a:xfrm>
          <a:prstGeom prst="rect">
            <a:avLst/>
          </a:prstGeom>
          <a:noFill/>
        </p:spPr>
        <p:txBody>
          <a:bodyPr wrap="square" rtlCol="0">
            <a:spAutoFit/>
          </a:bodyPr>
          <a:lstStyle/>
          <a:p>
            <a:r>
              <a:rPr lang="en-US" sz="2400" b="1" dirty="0">
                <a:solidFill>
                  <a:schemeClr val="bg1"/>
                </a:solidFill>
              </a:rPr>
              <a:t>Extraordinary</a:t>
            </a:r>
          </a:p>
          <a:p>
            <a:r>
              <a:rPr lang="en-US" sz="2400" b="1" dirty="0">
                <a:solidFill>
                  <a:schemeClr val="bg1"/>
                </a:solidFill>
              </a:rPr>
              <a:t>Altruism</a:t>
            </a:r>
          </a:p>
        </p:txBody>
      </p:sp>
      <p:sp>
        <p:nvSpPr>
          <p:cNvPr id="3" name="TextBox 2">
            <a:extLst>
              <a:ext uri="{FF2B5EF4-FFF2-40B4-BE49-F238E27FC236}">
                <a16:creationId xmlns:a16="http://schemas.microsoft.com/office/drawing/2014/main" id="{16C09ED0-4E83-4DA8-A921-1431EE04EDBB}"/>
              </a:ext>
            </a:extLst>
          </p:cNvPr>
          <p:cNvSpPr txBox="1"/>
          <p:nvPr/>
        </p:nvSpPr>
        <p:spPr>
          <a:xfrm>
            <a:off x="956603" y="5113131"/>
            <a:ext cx="1631852"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22" name="TextBox 21">
            <a:extLst>
              <a:ext uri="{FF2B5EF4-FFF2-40B4-BE49-F238E27FC236}">
                <a16:creationId xmlns:a16="http://schemas.microsoft.com/office/drawing/2014/main" id="{F300C082-082C-4A1C-980B-D1C66E4AD616}"/>
              </a:ext>
            </a:extLst>
          </p:cNvPr>
          <p:cNvSpPr txBox="1"/>
          <p:nvPr/>
        </p:nvSpPr>
        <p:spPr>
          <a:xfrm>
            <a:off x="912462" y="412721"/>
            <a:ext cx="9766852" cy="2677656"/>
          </a:xfrm>
          <a:prstGeom prst="rect">
            <a:avLst/>
          </a:prstGeom>
          <a:noFill/>
        </p:spPr>
        <p:txBody>
          <a:bodyPr wrap="square" rtlCol="0">
            <a:spAutoFit/>
          </a:bodyPr>
          <a:lstStyle/>
          <a:p>
            <a:r>
              <a:rPr lang="en-US" sz="2400" b="1" dirty="0">
                <a:solidFill>
                  <a:schemeClr val="bg1"/>
                </a:solidFill>
              </a:rPr>
              <a:t>An important aspect of the </a:t>
            </a:r>
            <a:r>
              <a:rPr lang="en-US" sz="2400" b="1" dirty="0">
                <a:solidFill>
                  <a:srgbClr val="00FFFF"/>
                </a:solidFill>
              </a:rPr>
              <a:t>CHPEM </a:t>
            </a:r>
            <a:r>
              <a:rPr lang="en-US" sz="2400" b="1" dirty="0">
                <a:solidFill>
                  <a:schemeClr val="bg1"/>
                </a:solidFill>
              </a:rPr>
              <a:t>is that people who appear to have above-average natural capacities for altruism and kindness (and/or above-average innate and/or learned inclination and ability to express these capacities and suppress expression of their non-altruistic capacities) are placed in positions of leadership.  These </a:t>
            </a:r>
            <a:r>
              <a:rPr lang="en-US" sz="2400" b="1" dirty="0">
                <a:solidFill>
                  <a:srgbClr val="00FFFF"/>
                </a:solidFill>
              </a:rPr>
              <a:t>“altruistic natural leaders” </a:t>
            </a:r>
            <a:r>
              <a:rPr lang="en-US" sz="2400" b="1" dirty="0">
                <a:solidFill>
                  <a:schemeClr val="bg1"/>
                </a:solidFill>
              </a:rPr>
              <a:t>enhance up-regulation of expression of the group’s capacities for altruism and kindness.</a:t>
            </a:r>
            <a:endParaRPr lang="en-US" sz="2400" dirty="0"/>
          </a:p>
        </p:txBody>
      </p:sp>
      <p:cxnSp>
        <p:nvCxnSpPr>
          <p:cNvPr id="27" name="Straight Connector 26">
            <a:extLst>
              <a:ext uri="{FF2B5EF4-FFF2-40B4-BE49-F238E27FC236}">
                <a16:creationId xmlns:a16="http://schemas.microsoft.com/office/drawing/2014/main" id="{CDA13098-8FDB-4AC6-BC9F-2E655E3EC364}"/>
              </a:ext>
            </a:extLst>
          </p:cNvPr>
          <p:cNvCxnSpPr>
            <a:cxnSpLocks/>
          </p:cNvCxnSpPr>
          <p:nvPr/>
        </p:nvCxnSpPr>
        <p:spPr>
          <a:xfrm flipV="1">
            <a:off x="7709100" y="3220278"/>
            <a:ext cx="0" cy="53671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06AD2E3-6005-40C0-B64A-6227467A0044}"/>
              </a:ext>
            </a:extLst>
          </p:cNvPr>
          <p:cNvCxnSpPr>
            <a:cxnSpLocks/>
          </p:cNvCxnSpPr>
          <p:nvPr/>
        </p:nvCxnSpPr>
        <p:spPr>
          <a:xfrm flipH="1" flipV="1">
            <a:off x="8370287" y="3350862"/>
            <a:ext cx="26453" cy="52346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3D6A8B-F9F6-48BA-B123-6D31E60CD9AC}"/>
              </a:ext>
            </a:extLst>
          </p:cNvPr>
          <p:cNvCxnSpPr>
            <a:cxnSpLocks/>
          </p:cNvCxnSpPr>
          <p:nvPr/>
        </p:nvCxnSpPr>
        <p:spPr>
          <a:xfrm flipH="1" flipV="1">
            <a:off x="9650451" y="3525078"/>
            <a:ext cx="16121" cy="62947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D63EF79-F140-43ED-8969-EBBE76E28A14}"/>
              </a:ext>
            </a:extLst>
          </p:cNvPr>
          <p:cNvCxnSpPr>
            <a:cxnSpLocks/>
          </p:cNvCxnSpPr>
          <p:nvPr/>
        </p:nvCxnSpPr>
        <p:spPr>
          <a:xfrm flipV="1">
            <a:off x="9003334" y="3429000"/>
            <a:ext cx="0" cy="5201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3A5D34-8BD2-4B8A-A08E-4FDC210861A0}"/>
              </a:ext>
            </a:extLst>
          </p:cNvPr>
          <p:cNvCxnSpPr>
            <a:cxnSpLocks/>
          </p:cNvCxnSpPr>
          <p:nvPr/>
        </p:nvCxnSpPr>
        <p:spPr>
          <a:xfrm flipV="1">
            <a:off x="7088646" y="3397248"/>
            <a:ext cx="0" cy="47239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2B65286-41BC-4599-A95F-F65FC6AC2951}"/>
              </a:ext>
            </a:extLst>
          </p:cNvPr>
          <p:cNvCxnSpPr>
            <a:cxnSpLocks/>
          </p:cNvCxnSpPr>
          <p:nvPr/>
        </p:nvCxnSpPr>
        <p:spPr>
          <a:xfrm flipV="1">
            <a:off x="10269428" y="3617843"/>
            <a:ext cx="0" cy="64468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934F7F9-1D86-4155-8321-D716C4C45B91}"/>
              </a:ext>
            </a:extLst>
          </p:cNvPr>
          <p:cNvCxnSpPr>
            <a:cxnSpLocks/>
          </p:cNvCxnSpPr>
          <p:nvPr/>
        </p:nvCxnSpPr>
        <p:spPr>
          <a:xfrm flipV="1">
            <a:off x="6439028" y="3525078"/>
            <a:ext cx="0" cy="41081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49FDB71-8F99-4C5F-B98F-13B261FE3A46}"/>
              </a:ext>
            </a:extLst>
          </p:cNvPr>
          <p:cNvCxnSpPr>
            <a:cxnSpLocks/>
          </p:cNvCxnSpPr>
          <p:nvPr/>
        </p:nvCxnSpPr>
        <p:spPr>
          <a:xfrm flipV="1">
            <a:off x="5795888" y="3981168"/>
            <a:ext cx="513478" cy="28135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C24BD06-41E7-43D6-8D3C-B3DB4460A703}"/>
              </a:ext>
            </a:extLst>
          </p:cNvPr>
          <p:cNvCxnSpPr>
            <a:cxnSpLocks/>
          </p:cNvCxnSpPr>
          <p:nvPr/>
        </p:nvCxnSpPr>
        <p:spPr>
          <a:xfrm flipV="1">
            <a:off x="5120640" y="4262523"/>
            <a:ext cx="576776" cy="6583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9A53BCE-5C15-447C-80A7-0AE8762A4F68}"/>
              </a:ext>
            </a:extLst>
          </p:cNvPr>
          <p:cNvCxnSpPr/>
          <p:nvPr/>
        </p:nvCxnSpPr>
        <p:spPr>
          <a:xfrm>
            <a:off x="4517563" y="4459461"/>
            <a:ext cx="523869"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21DB7C8-73FC-4D73-817A-F24BCCB29108}"/>
              </a:ext>
            </a:extLst>
          </p:cNvPr>
          <p:cNvSpPr txBox="1"/>
          <p:nvPr/>
        </p:nvSpPr>
        <p:spPr>
          <a:xfrm>
            <a:off x="2588455" y="5001313"/>
            <a:ext cx="6798922" cy="1631216"/>
          </a:xfrm>
          <a:prstGeom prst="rect">
            <a:avLst/>
          </a:prstGeom>
          <a:noFill/>
        </p:spPr>
        <p:txBody>
          <a:bodyPr wrap="square" rtlCol="0">
            <a:spAutoFit/>
          </a:bodyPr>
          <a:lstStyle/>
          <a:p>
            <a:r>
              <a:rPr lang="en-US" sz="2000" b="1" dirty="0">
                <a:solidFill>
                  <a:srgbClr val="8DEDF7"/>
                </a:solidFill>
              </a:rPr>
              <a:t>This hypothetical person has above-average innate capacities for altruism and kindness, above-average inclination and ability to express those capacities and is easily able to “keep the lid on” non-altruistic capacities---making him/her a preferred “altruistic natural leader” in a Public Economy.</a:t>
            </a:r>
          </a:p>
        </p:txBody>
      </p:sp>
    </p:spTree>
    <p:extLst>
      <p:ext uri="{BB962C8B-B14F-4D97-AF65-F5344CB8AC3E}">
        <p14:creationId xmlns:p14="http://schemas.microsoft.com/office/powerpoint/2010/main" val="2133481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76D24F-70BE-4EA9-B60A-BDED6ECAE828}"/>
              </a:ext>
            </a:extLst>
          </p:cNvPr>
          <p:cNvSpPr txBox="1"/>
          <p:nvPr/>
        </p:nvSpPr>
        <p:spPr>
          <a:xfrm>
            <a:off x="1126434" y="223130"/>
            <a:ext cx="9939131" cy="1077218"/>
          </a:xfrm>
          <a:prstGeom prst="rect">
            <a:avLst/>
          </a:prstGeom>
          <a:noFill/>
        </p:spPr>
        <p:txBody>
          <a:bodyPr wrap="square" rtlCol="0">
            <a:spAutoFit/>
          </a:bodyPr>
          <a:lstStyle/>
          <a:p>
            <a:pPr algn="ctr"/>
            <a:r>
              <a:rPr lang="en-US" sz="3200" b="1" dirty="0">
                <a:solidFill>
                  <a:srgbClr val="FFFF00"/>
                </a:solidFill>
              </a:rPr>
              <a:t>At the Root of Differences between Economic Models are Different Beliefs about Human Nature</a:t>
            </a:r>
          </a:p>
        </p:txBody>
      </p:sp>
      <p:sp>
        <p:nvSpPr>
          <p:cNvPr id="3" name="TextBox 2">
            <a:extLst>
              <a:ext uri="{FF2B5EF4-FFF2-40B4-BE49-F238E27FC236}">
                <a16:creationId xmlns:a16="http://schemas.microsoft.com/office/drawing/2014/main" id="{8041FA37-D841-45E3-839E-F55CDB1D5EFB}"/>
              </a:ext>
            </a:extLst>
          </p:cNvPr>
          <p:cNvSpPr txBox="1"/>
          <p:nvPr/>
        </p:nvSpPr>
        <p:spPr>
          <a:xfrm>
            <a:off x="516834" y="1426376"/>
            <a:ext cx="11158330" cy="4893647"/>
          </a:xfrm>
          <a:prstGeom prst="rect">
            <a:avLst/>
          </a:prstGeom>
          <a:noFill/>
        </p:spPr>
        <p:txBody>
          <a:bodyPr wrap="square" rtlCol="0">
            <a:spAutoFit/>
          </a:bodyPr>
          <a:lstStyle/>
          <a:p>
            <a:r>
              <a:rPr lang="en-US" sz="2400" b="1" dirty="0">
                <a:solidFill>
                  <a:schemeClr val="bg1"/>
                </a:solidFill>
              </a:rPr>
              <a:t>All economic philosophies are rooted in a preferred beliefs about Human Nature.  </a:t>
            </a:r>
          </a:p>
          <a:p>
            <a:endParaRPr lang="en-US" sz="2400" b="1" dirty="0">
              <a:solidFill>
                <a:schemeClr val="bg1"/>
              </a:solidFill>
            </a:endParaRPr>
          </a:p>
          <a:p>
            <a:r>
              <a:rPr lang="en-US" sz="2400" b="1" dirty="0">
                <a:solidFill>
                  <a:schemeClr val="bg1"/>
                </a:solidFill>
              </a:rPr>
              <a:t>The Capitalist Economic Model is rooted, fundamentally, in rather negative and pessimistic beliefs about Human Nature. </a:t>
            </a:r>
          </a:p>
          <a:p>
            <a:endParaRPr lang="en-US" sz="2400" b="1" dirty="0">
              <a:solidFill>
                <a:schemeClr val="bg1"/>
              </a:solidFill>
            </a:endParaRPr>
          </a:p>
          <a:p>
            <a:r>
              <a:rPr lang="en-US" sz="2400" b="1" dirty="0">
                <a:solidFill>
                  <a:schemeClr val="bg1"/>
                </a:solidFill>
              </a:rPr>
              <a:t>The CHPEM is based on a more positive View of Human Nature.</a:t>
            </a:r>
          </a:p>
          <a:p>
            <a:endParaRPr lang="en-US" sz="2400" b="1" dirty="0">
              <a:solidFill>
                <a:schemeClr val="bg1"/>
              </a:solidFill>
            </a:endParaRPr>
          </a:p>
          <a:p>
            <a:r>
              <a:rPr lang="en-US" sz="2400" b="1" dirty="0">
                <a:solidFill>
                  <a:schemeClr val="bg1"/>
                </a:solidFill>
              </a:rPr>
              <a:t>When addressing problems, it is best to address the deepest root cause(s) of the problem.</a:t>
            </a:r>
          </a:p>
          <a:p>
            <a:endParaRPr lang="en-US" sz="2400" b="1" dirty="0">
              <a:solidFill>
                <a:schemeClr val="bg1"/>
              </a:solidFill>
            </a:endParaRPr>
          </a:p>
          <a:p>
            <a:r>
              <a:rPr lang="en-US" sz="2400" b="1" dirty="0">
                <a:solidFill>
                  <a:schemeClr val="bg1"/>
                </a:solidFill>
              </a:rPr>
              <a:t>Since one of the deepest roots of an economic model is its understanding of Human Nature, let’s examine and compare two different hypotheses about Human Nature—one espoused by corporate capitalism, the other proposed by the CHPEM.</a:t>
            </a:r>
          </a:p>
        </p:txBody>
      </p:sp>
    </p:spTree>
    <p:extLst>
      <p:ext uri="{BB962C8B-B14F-4D97-AF65-F5344CB8AC3E}">
        <p14:creationId xmlns:p14="http://schemas.microsoft.com/office/powerpoint/2010/main" val="432817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459462"/>
            <a:ext cx="576776" cy="36574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346920"/>
            <a:ext cx="576776" cy="4923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73526" y="4041914"/>
            <a:ext cx="576776" cy="79735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142936"/>
            <a:ext cx="576776" cy="7033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241404"/>
            <a:ext cx="576776" cy="60489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142936"/>
            <a:ext cx="576776" cy="71040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346919"/>
            <a:ext cx="576776" cy="50642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459461"/>
            <a:ext cx="576776" cy="393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543858"/>
            <a:ext cx="576776" cy="30948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4600134"/>
            <a:ext cx="576776" cy="2532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698608"/>
            <a:ext cx="576776" cy="1547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765905"/>
            <a:ext cx="576776" cy="10150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807608"/>
            <a:ext cx="576776" cy="457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807608"/>
            <a:ext cx="576776" cy="457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5E1C7949-CEB2-44B5-90AF-0CEF9BA75E98}"/>
              </a:ext>
            </a:extLst>
          </p:cNvPr>
          <p:cNvSpPr txBox="1"/>
          <p:nvPr/>
        </p:nvSpPr>
        <p:spPr>
          <a:xfrm>
            <a:off x="9938839" y="5155334"/>
            <a:ext cx="2433711" cy="830997"/>
          </a:xfrm>
          <a:prstGeom prst="rect">
            <a:avLst/>
          </a:prstGeom>
          <a:noFill/>
        </p:spPr>
        <p:txBody>
          <a:bodyPr wrap="square" rtlCol="0">
            <a:spAutoFit/>
          </a:bodyPr>
          <a:lstStyle/>
          <a:p>
            <a:r>
              <a:rPr lang="en-US" sz="2400" b="1" dirty="0">
                <a:solidFill>
                  <a:schemeClr val="bg1"/>
                </a:solidFill>
              </a:rPr>
              <a:t>Extraordinary </a:t>
            </a:r>
          </a:p>
          <a:p>
            <a:r>
              <a:rPr lang="en-US" sz="2400" b="1" dirty="0">
                <a:solidFill>
                  <a:schemeClr val="bg1"/>
                </a:solidFill>
              </a:rPr>
              <a:t>Altruism</a:t>
            </a:r>
          </a:p>
        </p:txBody>
      </p:sp>
      <p:sp>
        <p:nvSpPr>
          <p:cNvPr id="21" name="TextBox 20">
            <a:extLst>
              <a:ext uri="{FF2B5EF4-FFF2-40B4-BE49-F238E27FC236}">
                <a16:creationId xmlns:a16="http://schemas.microsoft.com/office/drawing/2014/main" id="{9A9D4FE2-0CB3-45BE-BEF1-DC3EC9B69E3B}"/>
              </a:ext>
            </a:extLst>
          </p:cNvPr>
          <p:cNvSpPr txBox="1"/>
          <p:nvPr/>
        </p:nvSpPr>
        <p:spPr>
          <a:xfrm>
            <a:off x="893299" y="5050310"/>
            <a:ext cx="1856935"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20" name="TextBox 19">
            <a:extLst>
              <a:ext uri="{FF2B5EF4-FFF2-40B4-BE49-F238E27FC236}">
                <a16:creationId xmlns:a16="http://schemas.microsoft.com/office/drawing/2014/main" id="{CF686E75-1E44-46C6-8024-DB9D6C04A11C}"/>
              </a:ext>
            </a:extLst>
          </p:cNvPr>
          <p:cNvSpPr txBox="1"/>
          <p:nvPr/>
        </p:nvSpPr>
        <p:spPr>
          <a:xfrm>
            <a:off x="559557" y="345255"/>
            <a:ext cx="11027389" cy="3046988"/>
          </a:xfrm>
          <a:prstGeom prst="rect">
            <a:avLst/>
          </a:prstGeom>
          <a:noFill/>
        </p:spPr>
        <p:txBody>
          <a:bodyPr wrap="square" rtlCol="0">
            <a:spAutoFit/>
          </a:bodyPr>
          <a:lstStyle/>
          <a:p>
            <a:r>
              <a:rPr lang="en-US" sz="2400" b="1" dirty="0">
                <a:solidFill>
                  <a:schemeClr val="bg1"/>
                </a:solidFill>
              </a:rPr>
              <a:t>An unfortunate aspect of capitalism is that people with great capacity for non-altruistic behaviors (and/or great innate and/or learned inclination and ability to express those non-altruistic capacities) and below average capacity for altruism and kindness (and/or difficulty with expression of these capacities), are often placed in positions of power---because they are most effective in promoting and accomplishing corporate bottom-line goals in a cut-throat competitive social environment.  (Altruism and idealism are liabilities in the capitalist culture of cut-throat competition.)  Such capitalist leaders create ever-increasing coarseness of culture.</a:t>
            </a:r>
          </a:p>
        </p:txBody>
      </p:sp>
      <p:cxnSp>
        <p:nvCxnSpPr>
          <p:cNvPr id="23" name="Straight Connector 22">
            <a:extLst>
              <a:ext uri="{FF2B5EF4-FFF2-40B4-BE49-F238E27FC236}">
                <a16:creationId xmlns:a16="http://schemas.microsoft.com/office/drawing/2014/main" id="{84362A10-9B00-4863-98A4-176F3714DB84}"/>
              </a:ext>
            </a:extLst>
          </p:cNvPr>
          <p:cNvCxnSpPr>
            <a:cxnSpLocks/>
          </p:cNvCxnSpPr>
          <p:nvPr/>
        </p:nvCxnSpPr>
        <p:spPr>
          <a:xfrm flipV="1">
            <a:off x="1772529" y="3949148"/>
            <a:ext cx="0" cy="51031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6852FCD-B643-4790-8283-19BAEE74FA53}"/>
              </a:ext>
            </a:extLst>
          </p:cNvPr>
          <p:cNvCxnSpPr>
            <a:cxnSpLocks/>
          </p:cNvCxnSpPr>
          <p:nvPr/>
        </p:nvCxnSpPr>
        <p:spPr>
          <a:xfrm flipV="1">
            <a:off x="2461846" y="3949148"/>
            <a:ext cx="0" cy="3977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9EFE872-51A9-42E1-9384-C910582BA185}"/>
              </a:ext>
            </a:extLst>
          </p:cNvPr>
          <p:cNvCxnSpPr>
            <a:cxnSpLocks/>
          </p:cNvCxnSpPr>
          <p:nvPr/>
        </p:nvCxnSpPr>
        <p:spPr>
          <a:xfrm flipV="1">
            <a:off x="3137095" y="3796748"/>
            <a:ext cx="0" cy="44465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71017CA-C2E9-4118-9CF3-F28E43715768}"/>
              </a:ext>
            </a:extLst>
          </p:cNvPr>
          <p:cNvCxnSpPr>
            <a:cxnSpLocks/>
          </p:cNvCxnSpPr>
          <p:nvPr/>
        </p:nvCxnSpPr>
        <p:spPr>
          <a:xfrm flipV="1">
            <a:off x="3812344" y="3644348"/>
            <a:ext cx="97047" cy="4572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CC506F-3E80-426D-8CB7-1D4FCCCE9F0E}"/>
              </a:ext>
            </a:extLst>
          </p:cNvPr>
          <p:cNvCxnSpPr>
            <a:cxnSpLocks/>
          </p:cNvCxnSpPr>
          <p:nvPr/>
        </p:nvCxnSpPr>
        <p:spPr>
          <a:xfrm flipV="1">
            <a:off x="4473526" y="3644348"/>
            <a:ext cx="297257" cy="39756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32C1E13-8067-4685-8D50-89326D840084}"/>
              </a:ext>
            </a:extLst>
          </p:cNvPr>
          <p:cNvCxnSpPr>
            <a:cxnSpLocks/>
          </p:cNvCxnSpPr>
          <p:nvPr/>
        </p:nvCxnSpPr>
        <p:spPr>
          <a:xfrm flipV="1">
            <a:off x="5120640" y="3949148"/>
            <a:ext cx="576776" cy="19378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4046CA9-D1BB-4B3F-9C48-951CCD247A73}"/>
              </a:ext>
            </a:extLst>
          </p:cNvPr>
          <p:cNvCxnSpPr>
            <a:cxnSpLocks/>
          </p:cNvCxnSpPr>
          <p:nvPr/>
        </p:nvCxnSpPr>
        <p:spPr>
          <a:xfrm flipV="1">
            <a:off x="5844209" y="4241404"/>
            <a:ext cx="528456" cy="11876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1EFEE1E-FCBA-44B1-AF09-6CC05433A8E8}"/>
              </a:ext>
            </a:extLst>
          </p:cNvPr>
          <p:cNvCxnSpPr>
            <a:cxnSpLocks/>
          </p:cNvCxnSpPr>
          <p:nvPr/>
        </p:nvCxnSpPr>
        <p:spPr>
          <a:xfrm flipV="1">
            <a:off x="6428936" y="4360171"/>
            <a:ext cx="576776" cy="9929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422D0AB-FF19-44A8-AEB2-6462D4AFAD1D}"/>
              </a:ext>
            </a:extLst>
          </p:cNvPr>
          <p:cNvSpPr txBox="1"/>
          <p:nvPr/>
        </p:nvSpPr>
        <p:spPr>
          <a:xfrm>
            <a:off x="2827615" y="5047129"/>
            <a:ext cx="6752495" cy="1754326"/>
          </a:xfrm>
          <a:prstGeom prst="rect">
            <a:avLst/>
          </a:prstGeom>
          <a:noFill/>
        </p:spPr>
        <p:txBody>
          <a:bodyPr wrap="square" rtlCol="0">
            <a:spAutoFit/>
          </a:bodyPr>
          <a:lstStyle/>
          <a:p>
            <a:r>
              <a:rPr lang="en-US" b="1" dirty="0">
                <a:solidFill>
                  <a:srgbClr val="8DEDF7"/>
                </a:solidFill>
              </a:rPr>
              <a:t>This hypothetical person has above-average innate capacities for selfishness, above-average tendency to express those capacities, and has difficulty expressing capacities for altruism and kindness--making him/her a preferred leader in a large, cut-throat, ultra-capitalist transnational corporation.  Such corporations do not promote altruists, nor are altruists interested in working for such corporations.</a:t>
            </a:r>
          </a:p>
        </p:txBody>
      </p:sp>
    </p:spTree>
    <p:extLst>
      <p:ext uri="{BB962C8B-B14F-4D97-AF65-F5344CB8AC3E}">
        <p14:creationId xmlns:p14="http://schemas.microsoft.com/office/powerpoint/2010/main" val="2182754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FD210B-6ACE-B5E1-932D-D2624C8A82CA}"/>
              </a:ext>
            </a:extLst>
          </p:cNvPr>
          <p:cNvSpPr txBox="1"/>
          <p:nvPr/>
        </p:nvSpPr>
        <p:spPr>
          <a:xfrm>
            <a:off x="2339196" y="879894"/>
            <a:ext cx="7513608" cy="1292662"/>
          </a:xfrm>
          <a:prstGeom prst="rect">
            <a:avLst/>
          </a:prstGeom>
          <a:noFill/>
        </p:spPr>
        <p:txBody>
          <a:bodyPr wrap="square" rtlCol="0">
            <a:spAutoFit/>
          </a:bodyPr>
          <a:lstStyle/>
          <a:p>
            <a:pPr algn="ctr"/>
            <a:r>
              <a:rPr lang="en-US" sz="3200" b="1" dirty="0">
                <a:solidFill>
                  <a:srgbClr val="FFFF00"/>
                </a:solidFill>
              </a:rPr>
              <a:t>Epigenetics and Transgenerational Epigenetic Inheritance</a:t>
            </a:r>
          </a:p>
          <a:p>
            <a:endParaRPr lang="en-US" sz="1400" b="1" dirty="0">
              <a:solidFill>
                <a:srgbClr val="FFFF00"/>
              </a:solidFill>
            </a:endParaRPr>
          </a:p>
        </p:txBody>
      </p:sp>
      <p:sp>
        <p:nvSpPr>
          <p:cNvPr id="3" name="TextBox 2">
            <a:extLst>
              <a:ext uri="{FF2B5EF4-FFF2-40B4-BE49-F238E27FC236}">
                <a16:creationId xmlns:a16="http://schemas.microsoft.com/office/drawing/2014/main" id="{48B39009-262E-D2B7-434C-C88F2430FCDD}"/>
              </a:ext>
            </a:extLst>
          </p:cNvPr>
          <p:cNvSpPr txBox="1"/>
          <p:nvPr/>
        </p:nvSpPr>
        <p:spPr>
          <a:xfrm>
            <a:off x="1940943" y="2544792"/>
            <a:ext cx="8876582" cy="1815882"/>
          </a:xfrm>
          <a:prstGeom prst="rect">
            <a:avLst/>
          </a:prstGeom>
          <a:noFill/>
        </p:spPr>
        <p:txBody>
          <a:bodyPr wrap="square" rtlCol="0">
            <a:spAutoFit/>
          </a:bodyPr>
          <a:lstStyle/>
          <a:p>
            <a:r>
              <a:rPr lang="en-US" sz="2800" b="1" dirty="0">
                <a:solidFill>
                  <a:schemeClr val="bg1"/>
                </a:solidFill>
              </a:rPr>
              <a:t>The notion that some epigenetic changes may be transmitted from one generation to the next (e.g., via DNA methylation reprogramming, histone modifications, and/or small non-coding RNAs)</a:t>
            </a:r>
            <a:endParaRPr lang="en-US" sz="2800" dirty="0">
              <a:solidFill>
                <a:schemeClr val="bg1"/>
              </a:solidFill>
            </a:endParaRPr>
          </a:p>
        </p:txBody>
      </p:sp>
    </p:spTree>
    <p:extLst>
      <p:ext uri="{BB962C8B-B14F-4D97-AF65-F5344CB8AC3E}">
        <p14:creationId xmlns:p14="http://schemas.microsoft.com/office/powerpoint/2010/main" val="3623213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2AD99C-C270-64BD-D79F-F2573B7FA447}"/>
              </a:ext>
            </a:extLst>
          </p:cNvPr>
          <p:cNvSpPr txBox="1"/>
          <p:nvPr/>
        </p:nvSpPr>
        <p:spPr>
          <a:xfrm>
            <a:off x="1247954" y="1949570"/>
            <a:ext cx="9696091" cy="3108543"/>
          </a:xfrm>
          <a:prstGeom prst="rect">
            <a:avLst/>
          </a:prstGeom>
          <a:noFill/>
        </p:spPr>
        <p:txBody>
          <a:bodyPr wrap="square" rtlCol="0">
            <a:spAutoFit/>
          </a:bodyPr>
          <a:lstStyle/>
          <a:p>
            <a:r>
              <a:rPr lang="en-US" sz="2800" b="1" dirty="0">
                <a:solidFill>
                  <a:schemeClr val="bg1"/>
                </a:solidFill>
              </a:rPr>
              <a:t>Corporate capitalism encourages, even requires, or at least gives practice to </a:t>
            </a:r>
            <a:r>
              <a:rPr lang="en-US" sz="2800" b="1" dirty="0">
                <a:solidFill>
                  <a:srgbClr val="FFFF00"/>
                </a:solidFill>
              </a:rPr>
              <a:t>upregulated expression of our non-altruistic behavioral capacities </a:t>
            </a:r>
            <a:r>
              <a:rPr lang="en-US" sz="2800" b="1" dirty="0">
                <a:solidFill>
                  <a:schemeClr val="bg1"/>
                </a:solidFill>
              </a:rPr>
              <a:t>and downregulated expression of our capacities for altruism and kindness---individually and collectively.  Is it possible that, to at least some extent, </a:t>
            </a:r>
            <a:r>
              <a:rPr lang="en-US" sz="2800" b="1" dirty="0">
                <a:solidFill>
                  <a:srgbClr val="FFFF00"/>
                </a:solidFill>
              </a:rPr>
              <a:t>this programmed and practiced upregulation of expression of non-altruistic capacities could be passed to subsequent generations</a:t>
            </a:r>
            <a:r>
              <a:rPr lang="en-US" sz="2800" b="1" dirty="0">
                <a:solidFill>
                  <a:schemeClr val="bg1"/>
                </a:solidFill>
              </a:rPr>
              <a:t>?</a:t>
            </a:r>
          </a:p>
        </p:txBody>
      </p:sp>
      <p:sp>
        <p:nvSpPr>
          <p:cNvPr id="3" name="TextBox 2">
            <a:extLst>
              <a:ext uri="{FF2B5EF4-FFF2-40B4-BE49-F238E27FC236}">
                <a16:creationId xmlns:a16="http://schemas.microsoft.com/office/drawing/2014/main" id="{98A26BEE-9ECC-81F9-D180-7AD7259B9452}"/>
              </a:ext>
            </a:extLst>
          </p:cNvPr>
          <p:cNvSpPr txBox="1"/>
          <p:nvPr/>
        </p:nvSpPr>
        <p:spPr>
          <a:xfrm>
            <a:off x="2265870" y="517585"/>
            <a:ext cx="7660257" cy="584775"/>
          </a:xfrm>
          <a:prstGeom prst="rect">
            <a:avLst/>
          </a:prstGeom>
          <a:noFill/>
        </p:spPr>
        <p:txBody>
          <a:bodyPr wrap="square" rtlCol="0">
            <a:spAutoFit/>
          </a:bodyPr>
          <a:lstStyle/>
          <a:p>
            <a:r>
              <a:rPr lang="en-US" sz="3200" b="1" dirty="0">
                <a:solidFill>
                  <a:srgbClr val="FFFF00"/>
                </a:solidFill>
              </a:rPr>
              <a:t>Transgenerational Epigenetic Inheritance</a:t>
            </a:r>
            <a:endParaRPr lang="en-US" sz="3200" dirty="0"/>
          </a:p>
        </p:txBody>
      </p:sp>
    </p:spTree>
    <p:extLst>
      <p:ext uri="{BB962C8B-B14F-4D97-AF65-F5344CB8AC3E}">
        <p14:creationId xmlns:p14="http://schemas.microsoft.com/office/powerpoint/2010/main" val="3975884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A6A882-06DD-1F94-FE3B-F4E16F0F7001}"/>
              </a:ext>
            </a:extLst>
          </p:cNvPr>
          <p:cNvSpPr txBox="1"/>
          <p:nvPr/>
        </p:nvSpPr>
        <p:spPr>
          <a:xfrm>
            <a:off x="1385978" y="2122097"/>
            <a:ext cx="9420044" cy="3108543"/>
          </a:xfrm>
          <a:prstGeom prst="rect">
            <a:avLst/>
          </a:prstGeom>
          <a:noFill/>
        </p:spPr>
        <p:txBody>
          <a:bodyPr wrap="square" rtlCol="0">
            <a:spAutoFit/>
          </a:bodyPr>
          <a:lstStyle/>
          <a:p>
            <a:r>
              <a:rPr lang="en-US" sz="2800" b="1" dirty="0">
                <a:solidFill>
                  <a:schemeClr val="bg1"/>
                </a:solidFill>
              </a:rPr>
              <a:t>The CHPEM strongly encourages and gives great practice to </a:t>
            </a:r>
            <a:r>
              <a:rPr lang="en-US" sz="2800" b="1" dirty="0">
                <a:solidFill>
                  <a:srgbClr val="FFFF00"/>
                </a:solidFill>
              </a:rPr>
              <a:t>upregulated expression of our capacities for altruism and kindness </a:t>
            </a:r>
            <a:r>
              <a:rPr lang="en-US" sz="2800" b="1" dirty="0">
                <a:solidFill>
                  <a:schemeClr val="bg1"/>
                </a:solidFill>
              </a:rPr>
              <a:t>and helps us to downregulate expression of our non-altruistic capacities---individually and collectively.  Is it possible that, to at least some extent, </a:t>
            </a:r>
            <a:r>
              <a:rPr lang="en-US" sz="2800" b="1" dirty="0">
                <a:solidFill>
                  <a:srgbClr val="FFFF00"/>
                </a:solidFill>
              </a:rPr>
              <a:t>this programmed and practiced upregulated expression of capacities for altruism and kindness could be passed to subsequent generations</a:t>
            </a:r>
            <a:r>
              <a:rPr lang="en-US" sz="2800" b="1" dirty="0">
                <a:solidFill>
                  <a:schemeClr val="bg1"/>
                </a:solidFill>
              </a:rPr>
              <a:t>?</a:t>
            </a:r>
          </a:p>
        </p:txBody>
      </p:sp>
      <p:sp>
        <p:nvSpPr>
          <p:cNvPr id="3" name="TextBox 2">
            <a:extLst>
              <a:ext uri="{FF2B5EF4-FFF2-40B4-BE49-F238E27FC236}">
                <a16:creationId xmlns:a16="http://schemas.microsoft.com/office/drawing/2014/main" id="{58D88923-98E5-FAEB-F86B-4DE4A9C3B5F0}"/>
              </a:ext>
            </a:extLst>
          </p:cNvPr>
          <p:cNvSpPr txBox="1"/>
          <p:nvPr/>
        </p:nvSpPr>
        <p:spPr>
          <a:xfrm>
            <a:off x="2372266" y="612476"/>
            <a:ext cx="7194430" cy="584775"/>
          </a:xfrm>
          <a:prstGeom prst="rect">
            <a:avLst/>
          </a:prstGeom>
          <a:noFill/>
        </p:spPr>
        <p:txBody>
          <a:bodyPr wrap="square" rtlCol="0">
            <a:spAutoFit/>
          </a:bodyPr>
          <a:lstStyle/>
          <a:p>
            <a:r>
              <a:rPr lang="en-US" sz="3200" b="1" dirty="0">
                <a:solidFill>
                  <a:srgbClr val="FFFF00"/>
                </a:solidFill>
              </a:rPr>
              <a:t>Transgenerational Epigenetic Inheritance</a:t>
            </a:r>
            <a:endParaRPr lang="en-US" sz="3200" dirty="0"/>
          </a:p>
        </p:txBody>
      </p:sp>
    </p:spTree>
    <p:extLst>
      <p:ext uri="{BB962C8B-B14F-4D97-AF65-F5344CB8AC3E}">
        <p14:creationId xmlns:p14="http://schemas.microsoft.com/office/powerpoint/2010/main" val="3034581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459462"/>
            <a:ext cx="576776" cy="36574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346920"/>
            <a:ext cx="576776" cy="4923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73526" y="4041914"/>
            <a:ext cx="576776" cy="79735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142936"/>
            <a:ext cx="576776" cy="7033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241404"/>
            <a:ext cx="576776" cy="60489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142936"/>
            <a:ext cx="576776" cy="71040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346919"/>
            <a:ext cx="576776" cy="50642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459461"/>
            <a:ext cx="576776" cy="393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543858"/>
            <a:ext cx="576776" cy="30948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4600134"/>
            <a:ext cx="576776" cy="2532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698608"/>
            <a:ext cx="576776" cy="1547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765905"/>
            <a:ext cx="576776" cy="10150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807608"/>
            <a:ext cx="576776" cy="457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807608"/>
            <a:ext cx="576776" cy="4571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6E95AFF-2FFF-4DD2-B543-E718C7A9B734}"/>
              </a:ext>
            </a:extLst>
          </p:cNvPr>
          <p:cNvSpPr txBox="1"/>
          <p:nvPr/>
        </p:nvSpPr>
        <p:spPr>
          <a:xfrm>
            <a:off x="2461846" y="244300"/>
            <a:ext cx="8918713" cy="584775"/>
          </a:xfrm>
          <a:prstGeom prst="rect">
            <a:avLst/>
          </a:prstGeom>
          <a:noFill/>
        </p:spPr>
        <p:txBody>
          <a:bodyPr wrap="square" rtlCol="0">
            <a:spAutoFit/>
          </a:bodyPr>
          <a:lstStyle/>
          <a:p>
            <a:r>
              <a:rPr lang="en-US" sz="3200" b="1" dirty="0">
                <a:solidFill>
                  <a:srgbClr val="8DEDF7"/>
                </a:solidFill>
              </a:rPr>
              <a:t>The Capitalistic View of Human Nature</a:t>
            </a:r>
          </a:p>
        </p:txBody>
      </p:sp>
      <p:sp>
        <p:nvSpPr>
          <p:cNvPr id="4" name="TextBox 3">
            <a:extLst>
              <a:ext uri="{FF2B5EF4-FFF2-40B4-BE49-F238E27FC236}">
                <a16:creationId xmlns:a16="http://schemas.microsoft.com/office/drawing/2014/main" id="{5E1C7949-CEB2-44B5-90AF-0CEF9BA75E98}"/>
              </a:ext>
            </a:extLst>
          </p:cNvPr>
          <p:cNvSpPr txBox="1"/>
          <p:nvPr/>
        </p:nvSpPr>
        <p:spPr>
          <a:xfrm>
            <a:off x="9938839" y="5155334"/>
            <a:ext cx="2433711" cy="830997"/>
          </a:xfrm>
          <a:prstGeom prst="rect">
            <a:avLst/>
          </a:prstGeom>
          <a:noFill/>
        </p:spPr>
        <p:txBody>
          <a:bodyPr wrap="square" rtlCol="0">
            <a:spAutoFit/>
          </a:bodyPr>
          <a:lstStyle/>
          <a:p>
            <a:r>
              <a:rPr lang="en-US" sz="2400" b="1" dirty="0">
                <a:solidFill>
                  <a:schemeClr val="bg1"/>
                </a:solidFill>
              </a:rPr>
              <a:t>Extraordinary </a:t>
            </a:r>
          </a:p>
          <a:p>
            <a:r>
              <a:rPr lang="en-US" sz="2400" b="1" dirty="0">
                <a:solidFill>
                  <a:schemeClr val="bg1"/>
                </a:solidFill>
              </a:rPr>
              <a:t>Altruism</a:t>
            </a:r>
          </a:p>
        </p:txBody>
      </p:sp>
      <p:sp>
        <p:nvSpPr>
          <p:cNvPr id="21" name="TextBox 20">
            <a:extLst>
              <a:ext uri="{FF2B5EF4-FFF2-40B4-BE49-F238E27FC236}">
                <a16:creationId xmlns:a16="http://schemas.microsoft.com/office/drawing/2014/main" id="{9A9D4FE2-0CB3-45BE-BEF1-DC3EC9B69E3B}"/>
              </a:ext>
            </a:extLst>
          </p:cNvPr>
          <p:cNvSpPr txBox="1"/>
          <p:nvPr/>
        </p:nvSpPr>
        <p:spPr>
          <a:xfrm>
            <a:off x="893299" y="5050310"/>
            <a:ext cx="1856935"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2" name="TextBox 1">
            <a:extLst>
              <a:ext uri="{FF2B5EF4-FFF2-40B4-BE49-F238E27FC236}">
                <a16:creationId xmlns:a16="http://schemas.microsoft.com/office/drawing/2014/main" id="{F5CB48F6-2F61-4E97-8FE7-05D8CC249B7C}"/>
              </a:ext>
            </a:extLst>
          </p:cNvPr>
          <p:cNvSpPr txBox="1"/>
          <p:nvPr/>
        </p:nvSpPr>
        <p:spPr>
          <a:xfrm>
            <a:off x="1240409" y="1132626"/>
            <a:ext cx="10137914" cy="2677656"/>
          </a:xfrm>
          <a:prstGeom prst="rect">
            <a:avLst/>
          </a:prstGeom>
          <a:noFill/>
        </p:spPr>
        <p:txBody>
          <a:bodyPr wrap="square" rtlCol="0">
            <a:spAutoFit/>
          </a:bodyPr>
          <a:lstStyle/>
          <a:p>
            <a:r>
              <a:rPr lang="en-US" sz="2400" b="1" dirty="0">
                <a:solidFill>
                  <a:schemeClr val="bg1"/>
                </a:solidFill>
              </a:rPr>
              <a:t>To review: </a:t>
            </a:r>
          </a:p>
          <a:p>
            <a:endParaRPr lang="en-US" sz="2400" b="1" dirty="0">
              <a:solidFill>
                <a:schemeClr val="bg1"/>
              </a:solidFill>
            </a:endParaRPr>
          </a:p>
          <a:p>
            <a:r>
              <a:rPr lang="en-US" sz="2400" b="1" dirty="0">
                <a:solidFill>
                  <a:schemeClr val="bg1"/>
                </a:solidFill>
              </a:rPr>
              <a:t>This is the belief about Human Nature promoted by the Capitalistic Economic Model---that </a:t>
            </a:r>
            <a:r>
              <a:rPr lang="en-US" sz="2400" b="1" dirty="0">
                <a:solidFill>
                  <a:srgbClr val="FFC000"/>
                </a:solidFill>
              </a:rPr>
              <a:t>most human beings, by nature, have greater innate capacities for selfishness and unkindness, than for kindness and altruism</a:t>
            </a:r>
            <a:r>
              <a:rPr lang="en-US" sz="2400" b="1" dirty="0">
                <a:solidFill>
                  <a:schemeClr val="bg1"/>
                </a:solidFill>
              </a:rPr>
              <a:t>.  Furthermore, this belief ignores (or is unaware of) the effects that the social milieu can have on actual expression of innate capacities.</a:t>
            </a:r>
          </a:p>
        </p:txBody>
      </p:sp>
    </p:spTree>
    <p:extLst>
      <p:ext uri="{BB962C8B-B14F-4D97-AF65-F5344CB8AC3E}">
        <p14:creationId xmlns:p14="http://schemas.microsoft.com/office/powerpoint/2010/main" val="453453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15C7FE47-311C-4D60-B66C-211825B31F6F}"/>
              </a:ext>
            </a:extLst>
          </p:cNvPr>
          <p:cNvSpPr txBox="1"/>
          <p:nvPr/>
        </p:nvSpPr>
        <p:spPr>
          <a:xfrm>
            <a:off x="9981041" y="5113131"/>
            <a:ext cx="2011680" cy="830997"/>
          </a:xfrm>
          <a:prstGeom prst="rect">
            <a:avLst/>
          </a:prstGeom>
          <a:noFill/>
        </p:spPr>
        <p:txBody>
          <a:bodyPr wrap="square" rtlCol="0">
            <a:spAutoFit/>
          </a:bodyPr>
          <a:lstStyle/>
          <a:p>
            <a:r>
              <a:rPr lang="en-US" sz="2400" b="1" dirty="0">
                <a:solidFill>
                  <a:schemeClr val="bg1"/>
                </a:solidFill>
              </a:rPr>
              <a:t>Extraordinary</a:t>
            </a:r>
          </a:p>
          <a:p>
            <a:r>
              <a:rPr lang="en-US" sz="2400" b="1" dirty="0">
                <a:solidFill>
                  <a:schemeClr val="bg1"/>
                </a:solidFill>
              </a:rPr>
              <a:t>Altruism</a:t>
            </a:r>
          </a:p>
        </p:txBody>
      </p:sp>
      <p:sp>
        <p:nvSpPr>
          <p:cNvPr id="3" name="TextBox 2">
            <a:extLst>
              <a:ext uri="{FF2B5EF4-FFF2-40B4-BE49-F238E27FC236}">
                <a16:creationId xmlns:a16="http://schemas.microsoft.com/office/drawing/2014/main" id="{16C09ED0-4E83-4DA8-A921-1431EE04EDBB}"/>
              </a:ext>
            </a:extLst>
          </p:cNvPr>
          <p:cNvSpPr txBox="1"/>
          <p:nvPr/>
        </p:nvSpPr>
        <p:spPr>
          <a:xfrm>
            <a:off x="956603" y="5113131"/>
            <a:ext cx="1631852"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4" name="TextBox 3">
            <a:extLst>
              <a:ext uri="{FF2B5EF4-FFF2-40B4-BE49-F238E27FC236}">
                <a16:creationId xmlns:a16="http://schemas.microsoft.com/office/drawing/2014/main" id="{91716D33-9B73-4E0C-9A77-A424285B4995}"/>
              </a:ext>
            </a:extLst>
          </p:cNvPr>
          <p:cNvSpPr txBox="1"/>
          <p:nvPr/>
        </p:nvSpPr>
        <p:spPr>
          <a:xfrm>
            <a:off x="546499" y="142235"/>
            <a:ext cx="10498780" cy="1077218"/>
          </a:xfrm>
          <a:prstGeom prst="rect">
            <a:avLst/>
          </a:prstGeom>
          <a:noFill/>
        </p:spPr>
        <p:txBody>
          <a:bodyPr wrap="square" rtlCol="0">
            <a:spAutoFit/>
          </a:bodyPr>
          <a:lstStyle/>
          <a:p>
            <a:pPr algn="ctr"/>
            <a:r>
              <a:rPr lang="en-US" sz="3200" b="1" dirty="0">
                <a:solidFill>
                  <a:srgbClr val="8DEDF7"/>
                </a:solidFill>
              </a:rPr>
              <a:t>The Understanding of Human Nature upon which the Public Economy Model is Based</a:t>
            </a:r>
          </a:p>
        </p:txBody>
      </p:sp>
      <p:sp>
        <p:nvSpPr>
          <p:cNvPr id="21" name="TextBox 20">
            <a:extLst>
              <a:ext uri="{FF2B5EF4-FFF2-40B4-BE49-F238E27FC236}">
                <a16:creationId xmlns:a16="http://schemas.microsoft.com/office/drawing/2014/main" id="{696D461A-BB16-478C-9C13-A5FD155165A2}"/>
              </a:ext>
            </a:extLst>
          </p:cNvPr>
          <p:cNvSpPr txBox="1"/>
          <p:nvPr/>
        </p:nvSpPr>
        <p:spPr>
          <a:xfrm>
            <a:off x="1160591" y="1647941"/>
            <a:ext cx="10297550" cy="1938992"/>
          </a:xfrm>
          <a:prstGeom prst="rect">
            <a:avLst/>
          </a:prstGeom>
          <a:noFill/>
        </p:spPr>
        <p:txBody>
          <a:bodyPr wrap="square" rtlCol="0">
            <a:spAutoFit/>
          </a:bodyPr>
          <a:lstStyle/>
          <a:p>
            <a:r>
              <a:rPr lang="en-US" sz="2400" b="1" dirty="0">
                <a:solidFill>
                  <a:schemeClr val="bg1"/>
                </a:solidFill>
              </a:rPr>
              <a:t>In contrast, this is the understanding of Human Nature suggested by the CHPEM---that </a:t>
            </a:r>
            <a:r>
              <a:rPr lang="en-US" sz="2400" b="1" dirty="0">
                <a:solidFill>
                  <a:srgbClr val="FFC000"/>
                </a:solidFill>
              </a:rPr>
              <a:t>most human beings, by nature, have greater capacities for kindness and altruism, than for unkindness and selfishness</a:t>
            </a:r>
            <a:r>
              <a:rPr lang="en-US" sz="2400" b="1" dirty="0">
                <a:solidFill>
                  <a:schemeClr val="bg1"/>
                </a:solidFill>
              </a:rPr>
              <a:t>.  Furthermore, the CHPEM places great emphasis on the potential for a healthy social milieu to up-regulate expression of our kind, altruistic capacities.</a:t>
            </a:r>
          </a:p>
        </p:txBody>
      </p:sp>
    </p:spTree>
    <p:extLst>
      <p:ext uri="{BB962C8B-B14F-4D97-AF65-F5344CB8AC3E}">
        <p14:creationId xmlns:p14="http://schemas.microsoft.com/office/powerpoint/2010/main" val="3066196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C31C63-3352-4B77-B347-FFD620BECC2C}"/>
              </a:ext>
            </a:extLst>
          </p:cNvPr>
          <p:cNvSpPr txBox="1"/>
          <p:nvPr/>
        </p:nvSpPr>
        <p:spPr>
          <a:xfrm>
            <a:off x="1537252" y="795130"/>
            <a:ext cx="9528313" cy="5016758"/>
          </a:xfrm>
          <a:prstGeom prst="rect">
            <a:avLst/>
          </a:prstGeom>
          <a:noFill/>
        </p:spPr>
        <p:txBody>
          <a:bodyPr wrap="square" rtlCol="0">
            <a:spAutoFit/>
          </a:bodyPr>
          <a:lstStyle/>
          <a:p>
            <a:r>
              <a:rPr lang="en-US" sz="3200" b="1" dirty="0">
                <a:solidFill>
                  <a:schemeClr val="bg1"/>
                </a:solidFill>
              </a:rPr>
              <a:t>Perhaps the view of innate behavioral capacities held by ardent proponents of Capitalism (particularly the 1%) is correct, if they are talking about themselves.  </a:t>
            </a:r>
          </a:p>
          <a:p>
            <a:endParaRPr lang="en-US" sz="3200" b="1" dirty="0">
              <a:solidFill>
                <a:schemeClr val="bg1"/>
              </a:solidFill>
            </a:endParaRPr>
          </a:p>
          <a:p>
            <a:r>
              <a:rPr lang="en-US" sz="3200" b="1" dirty="0">
                <a:solidFill>
                  <a:srgbClr val="00FFFF"/>
                </a:solidFill>
              </a:rPr>
              <a:t>It’s possible that their view of innate behavioral capacities accurately applies to that 1%.   </a:t>
            </a:r>
          </a:p>
          <a:p>
            <a:endParaRPr lang="en-US" sz="3200" b="1" dirty="0">
              <a:solidFill>
                <a:srgbClr val="00FFFF"/>
              </a:solidFill>
            </a:endParaRPr>
          </a:p>
          <a:p>
            <a:r>
              <a:rPr lang="en-US" sz="3200" b="1" dirty="0">
                <a:solidFill>
                  <a:srgbClr val="FFFF00"/>
                </a:solidFill>
              </a:rPr>
              <a:t>But does it apply to the rest of Humanity? </a:t>
            </a:r>
          </a:p>
          <a:p>
            <a:endParaRPr lang="en-US" sz="3200" b="1" dirty="0">
              <a:solidFill>
                <a:srgbClr val="FFFF00"/>
              </a:solidFill>
            </a:endParaRPr>
          </a:p>
          <a:p>
            <a:r>
              <a:rPr lang="en-US" sz="3200" b="1" dirty="0">
                <a:solidFill>
                  <a:srgbClr val="FFFF00"/>
                </a:solidFill>
              </a:rPr>
              <a:t>Who decides?</a:t>
            </a:r>
          </a:p>
        </p:txBody>
      </p:sp>
    </p:spTree>
    <p:extLst>
      <p:ext uri="{BB962C8B-B14F-4D97-AF65-F5344CB8AC3E}">
        <p14:creationId xmlns:p14="http://schemas.microsoft.com/office/powerpoint/2010/main" val="1239666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600135"/>
            <a:ext cx="589671" cy="11372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500484"/>
            <a:ext cx="589671" cy="11372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451859"/>
            <a:ext cx="542784" cy="8733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587262"/>
            <a:ext cx="126601" cy="4478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429000"/>
            <a:ext cx="112537" cy="52872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587262"/>
            <a:ext cx="112540" cy="45486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43004" y="3713871"/>
            <a:ext cx="281353" cy="46425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4236741"/>
            <a:ext cx="539267" cy="10550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360973"/>
            <a:ext cx="556861" cy="9088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375062"/>
            <a:ext cx="528716" cy="12660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65" y="3713871"/>
            <a:ext cx="0" cy="66119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3967094"/>
            <a:ext cx="0" cy="50411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3713871"/>
            <a:ext cx="0" cy="42907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Star: 4 Points 42">
            <a:extLst>
              <a:ext uri="{FF2B5EF4-FFF2-40B4-BE49-F238E27FC236}">
                <a16:creationId xmlns:a16="http://schemas.microsoft.com/office/drawing/2014/main" id="{231D125A-D465-48A1-A1F6-BE3F4159DEBD}"/>
              </a:ext>
            </a:extLst>
          </p:cNvPr>
          <p:cNvSpPr/>
          <p:nvPr/>
        </p:nvSpPr>
        <p:spPr>
          <a:xfrm>
            <a:off x="8793490" y="12451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Star: 4 Points 50">
            <a:extLst>
              <a:ext uri="{FF2B5EF4-FFF2-40B4-BE49-F238E27FC236}">
                <a16:creationId xmlns:a16="http://schemas.microsoft.com/office/drawing/2014/main" id="{86EF646E-5CB2-45CE-B5A8-EFE5964CC2AC}"/>
              </a:ext>
            </a:extLst>
          </p:cNvPr>
          <p:cNvSpPr/>
          <p:nvPr/>
        </p:nvSpPr>
        <p:spPr>
          <a:xfrm>
            <a:off x="7269559" y="98577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tar: 4 Points 51">
            <a:extLst>
              <a:ext uri="{FF2B5EF4-FFF2-40B4-BE49-F238E27FC236}">
                <a16:creationId xmlns:a16="http://schemas.microsoft.com/office/drawing/2014/main" id="{5530B420-A7D3-4FDA-9697-96BACC358038}"/>
              </a:ext>
            </a:extLst>
          </p:cNvPr>
          <p:cNvSpPr/>
          <p:nvPr/>
        </p:nvSpPr>
        <p:spPr>
          <a:xfrm>
            <a:off x="8017400" y="70345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Star: 4 Points 52">
            <a:extLst>
              <a:ext uri="{FF2B5EF4-FFF2-40B4-BE49-F238E27FC236}">
                <a16:creationId xmlns:a16="http://schemas.microsoft.com/office/drawing/2014/main" id="{FDAB4305-7666-4A42-BAF9-1948B9AABB4D}"/>
              </a:ext>
            </a:extLst>
          </p:cNvPr>
          <p:cNvSpPr/>
          <p:nvPr/>
        </p:nvSpPr>
        <p:spPr>
          <a:xfrm>
            <a:off x="9802850" y="84832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Star: 4 Points 53">
            <a:extLst>
              <a:ext uri="{FF2B5EF4-FFF2-40B4-BE49-F238E27FC236}">
                <a16:creationId xmlns:a16="http://schemas.microsoft.com/office/drawing/2014/main" id="{52D6271F-DF25-452F-B345-E8332B1C6797}"/>
              </a:ext>
            </a:extLst>
          </p:cNvPr>
          <p:cNvSpPr/>
          <p:nvPr/>
        </p:nvSpPr>
        <p:spPr>
          <a:xfrm>
            <a:off x="8480701" y="89980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Star: 4 Points 54">
            <a:extLst>
              <a:ext uri="{FF2B5EF4-FFF2-40B4-BE49-F238E27FC236}">
                <a16:creationId xmlns:a16="http://schemas.microsoft.com/office/drawing/2014/main" id="{EE07383D-F729-4733-AB55-3050847A71F5}"/>
              </a:ext>
            </a:extLst>
          </p:cNvPr>
          <p:cNvSpPr/>
          <p:nvPr/>
        </p:nvSpPr>
        <p:spPr>
          <a:xfrm>
            <a:off x="6520366" y="1885233"/>
            <a:ext cx="350825" cy="297807"/>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Star: 4 Points 55">
            <a:extLst>
              <a:ext uri="{FF2B5EF4-FFF2-40B4-BE49-F238E27FC236}">
                <a16:creationId xmlns:a16="http://schemas.microsoft.com/office/drawing/2014/main" id="{64F5478B-F5C9-4A20-A462-D37C7EACBAF6}"/>
              </a:ext>
            </a:extLst>
          </p:cNvPr>
          <p:cNvSpPr/>
          <p:nvPr/>
        </p:nvSpPr>
        <p:spPr>
          <a:xfrm>
            <a:off x="6054380" y="2896833"/>
            <a:ext cx="318285" cy="28363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Star: 4 Points 56">
            <a:extLst>
              <a:ext uri="{FF2B5EF4-FFF2-40B4-BE49-F238E27FC236}">
                <a16:creationId xmlns:a16="http://schemas.microsoft.com/office/drawing/2014/main" id="{948023AC-A422-4940-81DD-B7B8E82ECF07}"/>
              </a:ext>
            </a:extLst>
          </p:cNvPr>
          <p:cNvSpPr/>
          <p:nvPr/>
        </p:nvSpPr>
        <p:spPr>
          <a:xfrm>
            <a:off x="6645252" y="278198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Star: 4 Points 57">
            <a:extLst>
              <a:ext uri="{FF2B5EF4-FFF2-40B4-BE49-F238E27FC236}">
                <a16:creationId xmlns:a16="http://schemas.microsoft.com/office/drawing/2014/main" id="{CB30B568-885D-4CB1-A2D7-BF006FCB6F24}"/>
              </a:ext>
            </a:extLst>
          </p:cNvPr>
          <p:cNvSpPr/>
          <p:nvPr/>
        </p:nvSpPr>
        <p:spPr>
          <a:xfrm>
            <a:off x="7225508" y="269634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Star: 4 Points 58">
            <a:extLst>
              <a:ext uri="{FF2B5EF4-FFF2-40B4-BE49-F238E27FC236}">
                <a16:creationId xmlns:a16="http://schemas.microsoft.com/office/drawing/2014/main" id="{F6EEE631-72A5-4A19-B600-2F0313AA53AC}"/>
              </a:ext>
            </a:extLst>
          </p:cNvPr>
          <p:cNvSpPr/>
          <p:nvPr/>
        </p:nvSpPr>
        <p:spPr>
          <a:xfrm>
            <a:off x="7914247" y="279363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Star: 4 Points 59">
            <a:extLst>
              <a:ext uri="{FF2B5EF4-FFF2-40B4-BE49-F238E27FC236}">
                <a16:creationId xmlns:a16="http://schemas.microsoft.com/office/drawing/2014/main" id="{577376FC-15F0-4FB9-8D5A-46A0A9A06A6F}"/>
              </a:ext>
            </a:extLst>
          </p:cNvPr>
          <p:cNvSpPr/>
          <p:nvPr/>
        </p:nvSpPr>
        <p:spPr>
          <a:xfrm>
            <a:off x="8472852" y="2733881"/>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Star: 4 Points 60">
            <a:extLst>
              <a:ext uri="{FF2B5EF4-FFF2-40B4-BE49-F238E27FC236}">
                <a16:creationId xmlns:a16="http://schemas.microsoft.com/office/drawing/2014/main" id="{E9832988-EF9B-48DB-8A12-62F3BE6F0686}"/>
              </a:ext>
            </a:extLst>
          </p:cNvPr>
          <p:cNvSpPr/>
          <p:nvPr/>
        </p:nvSpPr>
        <p:spPr>
          <a:xfrm>
            <a:off x="9081878" y="276550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Star: 4 Points 61">
            <a:extLst>
              <a:ext uri="{FF2B5EF4-FFF2-40B4-BE49-F238E27FC236}">
                <a16:creationId xmlns:a16="http://schemas.microsoft.com/office/drawing/2014/main" id="{0A0BC2FC-7C4B-41EE-876E-0A79B99C047D}"/>
              </a:ext>
            </a:extLst>
          </p:cNvPr>
          <p:cNvSpPr/>
          <p:nvPr/>
        </p:nvSpPr>
        <p:spPr>
          <a:xfrm>
            <a:off x="9728995" y="279363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Star: 4 Points 62">
            <a:extLst>
              <a:ext uri="{FF2B5EF4-FFF2-40B4-BE49-F238E27FC236}">
                <a16:creationId xmlns:a16="http://schemas.microsoft.com/office/drawing/2014/main" id="{7B278B79-F1E5-4EBB-A891-A07308FD7E1A}"/>
              </a:ext>
            </a:extLst>
          </p:cNvPr>
          <p:cNvSpPr/>
          <p:nvPr/>
        </p:nvSpPr>
        <p:spPr>
          <a:xfrm>
            <a:off x="10476939" y="2882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Star: 4 Points 63">
            <a:extLst>
              <a:ext uri="{FF2B5EF4-FFF2-40B4-BE49-F238E27FC236}">
                <a16:creationId xmlns:a16="http://schemas.microsoft.com/office/drawing/2014/main" id="{157A46F5-D1B5-41D5-AA82-8D2F5C2C68B5}"/>
              </a:ext>
            </a:extLst>
          </p:cNvPr>
          <p:cNvSpPr/>
          <p:nvPr/>
        </p:nvSpPr>
        <p:spPr>
          <a:xfrm>
            <a:off x="7952344" y="225679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Star: 4 Points 64">
            <a:extLst>
              <a:ext uri="{FF2B5EF4-FFF2-40B4-BE49-F238E27FC236}">
                <a16:creationId xmlns:a16="http://schemas.microsoft.com/office/drawing/2014/main" id="{DB3A597E-EF92-44AE-B9F9-49597F843E03}"/>
              </a:ext>
            </a:extLst>
          </p:cNvPr>
          <p:cNvSpPr/>
          <p:nvPr/>
        </p:nvSpPr>
        <p:spPr>
          <a:xfrm>
            <a:off x="8583647" y="218304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Star: 4 Points 65">
            <a:extLst>
              <a:ext uri="{FF2B5EF4-FFF2-40B4-BE49-F238E27FC236}">
                <a16:creationId xmlns:a16="http://schemas.microsoft.com/office/drawing/2014/main" id="{3A5ADF76-EC38-4C76-A629-33DB892A614D}"/>
              </a:ext>
            </a:extLst>
          </p:cNvPr>
          <p:cNvSpPr/>
          <p:nvPr/>
        </p:nvSpPr>
        <p:spPr>
          <a:xfrm>
            <a:off x="9167467" y="21746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Star: 4 Points 66">
            <a:extLst>
              <a:ext uri="{FF2B5EF4-FFF2-40B4-BE49-F238E27FC236}">
                <a16:creationId xmlns:a16="http://schemas.microsoft.com/office/drawing/2014/main" id="{B9B9C87E-029D-4069-933D-BC69C43DA309}"/>
              </a:ext>
            </a:extLst>
          </p:cNvPr>
          <p:cNvSpPr/>
          <p:nvPr/>
        </p:nvSpPr>
        <p:spPr>
          <a:xfrm>
            <a:off x="9870276" y="218304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Star: 4 Points 67">
            <a:extLst>
              <a:ext uri="{FF2B5EF4-FFF2-40B4-BE49-F238E27FC236}">
                <a16:creationId xmlns:a16="http://schemas.microsoft.com/office/drawing/2014/main" id="{348CCFB6-85BE-40AF-8DC7-6B95EB28187E}"/>
              </a:ext>
            </a:extLst>
          </p:cNvPr>
          <p:cNvSpPr/>
          <p:nvPr/>
        </p:nvSpPr>
        <p:spPr>
          <a:xfrm>
            <a:off x="10460057" y="203065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Star: 4 Points 68">
            <a:extLst>
              <a:ext uri="{FF2B5EF4-FFF2-40B4-BE49-F238E27FC236}">
                <a16:creationId xmlns:a16="http://schemas.microsoft.com/office/drawing/2014/main" id="{44B5B3E5-3310-4786-8629-F87B13F860FE}"/>
              </a:ext>
            </a:extLst>
          </p:cNvPr>
          <p:cNvSpPr/>
          <p:nvPr/>
        </p:nvSpPr>
        <p:spPr>
          <a:xfrm>
            <a:off x="4672236" y="3478978"/>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Star: 4 Points 69">
            <a:extLst>
              <a:ext uri="{FF2B5EF4-FFF2-40B4-BE49-F238E27FC236}">
                <a16:creationId xmlns:a16="http://schemas.microsoft.com/office/drawing/2014/main" id="{0D33B80F-4843-4153-ABA2-526C1B499724}"/>
              </a:ext>
            </a:extLst>
          </p:cNvPr>
          <p:cNvSpPr/>
          <p:nvPr/>
        </p:nvSpPr>
        <p:spPr>
          <a:xfrm>
            <a:off x="7604386" y="142922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Star: 4 Points 70">
            <a:extLst>
              <a:ext uri="{FF2B5EF4-FFF2-40B4-BE49-F238E27FC236}">
                <a16:creationId xmlns:a16="http://schemas.microsoft.com/office/drawing/2014/main" id="{47B027FC-45F6-45B7-BF6D-92C3E9DEB35C}"/>
              </a:ext>
            </a:extLst>
          </p:cNvPr>
          <p:cNvSpPr/>
          <p:nvPr/>
        </p:nvSpPr>
        <p:spPr>
          <a:xfrm>
            <a:off x="6964679" y="15171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Star: 4 Points 71">
            <a:extLst>
              <a:ext uri="{FF2B5EF4-FFF2-40B4-BE49-F238E27FC236}">
                <a16:creationId xmlns:a16="http://schemas.microsoft.com/office/drawing/2014/main" id="{2E1BA85B-D28C-4800-940A-AE90D56962B0}"/>
              </a:ext>
            </a:extLst>
          </p:cNvPr>
          <p:cNvSpPr/>
          <p:nvPr/>
        </p:nvSpPr>
        <p:spPr>
          <a:xfrm>
            <a:off x="6155782" y="2381047"/>
            <a:ext cx="318285" cy="262578"/>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tar: 4 Points 72">
            <a:extLst>
              <a:ext uri="{FF2B5EF4-FFF2-40B4-BE49-F238E27FC236}">
                <a16:creationId xmlns:a16="http://schemas.microsoft.com/office/drawing/2014/main" id="{80CDB765-0D77-4F52-8082-AA0B6432FD0F}"/>
              </a:ext>
            </a:extLst>
          </p:cNvPr>
          <p:cNvSpPr/>
          <p:nvPr/>
        </p:nvSpPr>
        <p:spPr>
          <a:xfrm>
            <a:off x="6754835" y="227037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tar: 4 Points 73">
            <a:extLst>
              <a:ext uri="{FF2B5EF4-FFF2-40B4-BE49-F238E27FC236}">
                <a16:creationId xmlns:a16="http://schemas.microsoft.com/office/drawing/2014/main" id="{C49DA56E-E2C2-409B-B573-BE1D2CA4DF72}"/>
              </a:ext>
            </a:extLst>
          </p:cNvPr>
          <p:cNvSpPr/>
          <p:nvPr/>
        </p:nvSpPr>
        <p:spPr>
          <a:xfrm>
            <a:off x="7345681" y="202816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6FE2F032-86D4-4722-99CE-9EEFF9EADDC1}"/>
              </a:ext>
            </a:extLst>
          </p:cNvPr>
          <p:cNvSpPr/>
          <p:nvPr/>
        </p:nvSpPr>
        <p:spPr>
          <a:xfrm>
            <a:off x="9081878" y="89687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tar: 4 Points 75">
            <a:extLst>
              <a:ext uri="{FF2B5EF4-FFF2-40B4-BE49-F238E27FC236}">
                <a16:creationId xmlns:a16="http://schemas.microsoft.com/office/drawing/2014/main" id="{98445BBB-9F69-4BF0-A54F-FE5E6A8C091F}"/>
              </a:ext>
            </a:extLst>
          </p:cNvPr>
          <p:cNvSpPr/>
          <p:nvPr/>
        </p:nvSpPr>
        <p:spPr>
          <a:xfrm>
            <a:off x="10107056" y="151716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tar: 4 Points 76">
            <a:extLst>
              <a:ext uri="{FF2B5EF4-FFF2-40B4-BE49-F238E27FC236}">
                <a16:creationId xmlns:a16="http://schemas.microsoft.com/office/drawing/2014/main" id="{AF8C0272-90DF-4F0A-A5DB-A014C3C958CD}"/>
              </a:ext>
            </a:extLst>
          </p:cNvPr>
          <p:cNvSpPr/>
          <p:nvPr/>
        </p:nvSpPr>
        <p:spPr>
          <a:xfrm>
            <a:off x="9438281" y="121709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tar: 4 Points 77">
            <a:extLst>
              <a:ext uri="{FF2B5EF4-FFF2-40B4-BE49-F238E27FC236}">
                <a16:creationId xmlns:a16="http://schemas.microsoft.com/office/drawing/2014/main" id="{92862F73-5429-4D8B-835C-33F211823D2D}"/>
              </a:ext>
            </a:extLst>
          </p:cNvPr>
          <p:cNvSpPr/>
          <p:nvPr/>
        </p:nvSpPr>
        <p:spPr>
          <a:xfrm>
            <a:off x="8108547" y="11877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Star: 4 Points 78">
            <a:extLst>
              <a:ext uri="{FF2B5EF4-FFF2-40B4-BE49-F238E27FC236}">
                <a16:creationId xmlns:a16="http://schemas.microsoft.com/office/drawing/2014/main" id="{CAB0B27B-EBED-43E5-8EBB-3E2149395E26}"/>
              </a:ext>
            </a:extLst>
          </p:cNvPr>
          <p:cNvSpPr/>
          <p:nvPr/>
        </p:nvSpPr>
        <p:spPr>
          <a:xfrm>
            <a:off x="4035672" y="3602699"/>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Star: 4 Points 79">
            <a:extLst>
              <a:ext uri="{FF2B5EF4-FFF2-40B4-BE49-F238E27FC236}">
                <a16:creationId xmlns:a16="http://schemas.microsoft.com/office/drawing/2014/main" id="{1D75834C-9B97-4846-9905-F741933062FB}"/>
              </a:ext>
            </a:extLst>
          </p:cNvPr>
          <p:cNvSpPr/>
          <p:nvPr/>
        </p:nvSpPr>
        <p:spPr>
          <a:xfrm>
            <a:off x="3293619" y="3711526"/>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Star: 4 Points 80">
            <a:extLst>
              <a:ext uri="{FF2B5EF4-FFF2-40B4-BE49-F238E27FC236}">
                <a16:creationId xmlns:a16="http://schemas.microsoft.com/office/drawing/2014/main" id="{1F379052-36D2-4800-B8C6-B79A79ABA730}"/>
              </a:ext>
            </a:extLst>
          </p:cNvPr>
          <p:cNvSpPr/>
          <p:nvPr/>
        </p:nvSpPr>
        <p:spPr>
          <a:xfrm>
            <a:off x="2646489" y="3839384"/>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Star: 4 Points 81">
            <a:extLst>
              <a:ext uri="{FF2B5EF4-FFF2-40B4-BE49-F238E27FC236}">
                <a16:creationId xmlns:a16="http://schemas.microsoft.com/office/drawing/2014/main" id="{C2DAD032-5CB9-4939-AD7C-202E58BFF350}"/>
              </a:ext>
            </a:extLst>
          </p:cNvPr>
          <p:cNvSpPr/>
          <p:nvPr/>
        </p:nvSpPr>
        <p:spPr>
          <a:xfrm>
            <a:off x="1853428" y="3873433"/>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Star: 4 Points 82">
            <a:extLst>
              <a:ext uri="{FF2B5EF4-FFF2-40B4-BE49-F238E27FC236}">
                <a16:creationId xmlns:a16="http://schemas.microsoft.com/office/drawing/2014/main" id="{C83DC3C9-B42B-4214-8638-1C9C3E42A709}"/>
              </a:ext>
            </a:extLst>
          </p:cNvPr>
          <p:cNvSpPr/>
          <p:nvPr/>
        </p:nvSpPr>
        <p:spPr>
          <a:xfrm>
            <a:off x="5697417" y="3002193"/>
            <a:ext cx="303618" cy="346181"/>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Star: 4 Points 83">
            <a:extLst>
              <a:ext uri="{FF2B5EF4-FFF2-40B4-BE49-F238E27FC236}">
                <a16:creationId xmlns:a16="http://schemas.microsoft.com/office/drawing/2014/main" id="{0F52A2D7-D279-45E1-A3E9-91B95CE206DA}"/>
              </a:ext>
            </a:extLst>
          </p:cNvPr>
          <p:cNvSpPr/>
          <p:nvPr/>
        </p:nvSpPr>
        <p:spPr>
          <a:xfrm>
            <a:off x="5263082" y="3348378"/>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984D896B-585D-487A-933B-E4D2C4027C96}"/>
              </a:ext>
            </a:extLst>
          </p:cNvPr>
          <p:cNvSpPr txBox="1"/>
          <p:nvPr/>
        </p:nvSpPr>
        <p:spPr>
          <a:xfrm>
            <a:off x="1195374" y="1538373"/>
            <a:ext cx="4540871" cy="954107"/>
          </a:xfrm>
          <a:prstGeom prst="rect">
            <a:avLst/>
          </a:prstGeom>
          <a:noFill/>
        </p:spPr>
        <p:txBody>
          <a:bodyPr wrap="square" rtlCol="0">
            <a:spAutoFit/>
          </a:bodyPr>
          <a:lstStyle/>
          <a:p>
            <a:r>
              <a:rPr lang="en-US" sz="2800" b="1" dirty="0">
                <a:solidFill>
                  <a:schemeClr val="bg1"/>
                </a:solidFill>
              </a:rPr>
              <a:t>To Review: </a:t>
            </a:r>
          </a:p>
          <a:p>
            <a:endParaRPr lang="en-US" sz="2800" b="1" dirty="0">
              <a:solidFill>
                <a:schemeClr val="bg1"/>
              </a:solidFill>
            </a:endParaRPr>
          </a:p>
        </p:txBody>
      </p:sp>
      <p:sp>
        <p:nvSpPr>
          <p:cNvPr id="34" name="TextBox 33">
            <a:extLst>
              <a:ext uri="{FF2B5EF4-FFF2-40B4-BE49-F238E27FC236}">
                <a16:creationId xmlns:a16="http://schemas.microsoft.com/office/drawing/2014/main" id="{6F93B2E6-20DB-4FAB-A65B-625DEABF5980}"/>
              </a:ext>
            </a:extLst>
          </p:cNvPr>
          <p:cNvSpPr txBox="1"/>
          <p:nvPr/>
        </p:nvSpPr>
        <p:spPr>
          <a:xfrm>
            <a:off x="290765" y="223923"/>
            <a:ext cx="6628879" cy="1200329"/>
          </a:xfrm>
          <a:prstGeom prst="rect">
            <a:avLst/>
          </a:prstGeom>
          <a:noFill/>
        </p:spPr>
        <p:txBody>
          <a:bodyPr wrap="square" rtlCol="0">
            <a:spAutoFit/>
          </a:bodyPr>
          <a:lstStyle/>
          <a:p>
            <a:r>
              <a:rPr lang="en-US" sz="3600" b="1" dirty="0">
                <a:solidFill>
                  <a:srgbClr val="8DEDF7"/>
                </a:solidFill>
              </a:rPr>
              <a:t>The Results of a CHPEM-inspired</a:t>
            </a:r>
          </a:p>
          <a:p>
            <a:r>
              <a:rPr lang="en-US" sz="3600" b="1" dirty="0">
                <a:solidFill>
                  <a:srgbClr val="8DEDF7"/>
                </a:solidFill>
              </a:rPr>
              <a:t>Public Economy</a:t>
            </a:r>
          </a:p>
        </p:txBody>
      </p:sp>
      <p:sp>
        <p:nvSpPr>
          <p:cNvPr id="4" name="TextBox 3">
            <a:extLst>
              <a:ext uri="{FF2B5EF4-FFF2-40B4-BE49-F238E27FC236}">
                <a16:creationId xmlns:a16="http://schemas.microsoft.com/office/drawing/2014/main" id="{C2B0CABD-5581-482F-A0C8-EC85A86DDE97}"/>
              </a:ext>
            </a:extLst>
          </p:cNvPr>
          <p:cNvSpPr txBox="1"/>
          <p:nvPr/>
        </p:nvSpPr>
        <p:spPr>
          <a:xfrm>
            <a:off x="7845832" y="1628760"/>
            <a:ext cx="2471067" cy="584775"/>
          </a:xfrm>
          <a:prstGeom prst="rect">
            <a:avLst/>
          </a:prstGeom>
          <a:noFill/>
        </p:spPr>
        <p:txBody>
          <a:bodyPr wrap="square" rtlCol="0">
            <a:spAutoFit/>
          </a:bodyPr>
          <a:lstStyle/>
          <a:p>
            <a:r>
              <a:rPr lang="en-US" sz="3200" b="1" dirty="0">
                <a:solidFill>
                  <a:schemeClr val="accent4">
                    <a:lumMod val="60000"/>
                    <a:lumOff val="40000"/>
                  </a:schemeClr>
                </a:solidFill>
              </a:rPr>
              <a:t>Social Beauty</a:t>
            </a:r>
          </a:p>
        </p:txBody>
      </p:sp>
      <p:sp>
        <p:nvSpPr>
          <p:cNvPr id="36" name="TextBox 35">
            <a:extLst>
              <a:ext uri="{FF2B5EF4-FFF2-40B4-BE49-F238E27FC236}">
                <a16:creationId xmlns:a16="http://schemas.microsoft.com/office/drawing/2014/main" id="{D8CEB72A-9C00-4679-B46F-F120BB16A385}"/>
              </a:ext>
            </a:extLst>
          </p:cNvPr>
          <p:cNvSpPr txBox="1"/>
          <p:nvPr/>
        </p:nvSpPr>
        <p:spPr>
          <a:xfrm>
            <a:off x="524401" y="5397294"/>
            <a:ext cx="11569930" cy="1384995"/>
          </a:xfrm>
          <a:prstGeom prst="rect">
            <a:avLst/>
          </a:prstGeom>
          <a:noFill/>
        </p:spPr>
        <p:txBody>
          <a:bodyPr wrap="square" rtlCol="0">
            <a:spAutoFit/>
          </a:bodyPr>
          <a:lstStyle/>
          <a:p>
            <a:r>
              <a:rPr lang="en-US" sz="2800" b="1" dirty="0">
                <a:solidFill>
                  <a:schemeClr val="bg1"/>
                </a:solidFill>
              </a:rPr>
              <a:t>This could be the results of Public Economies—Great Social Beauty, due to widespread up-regulated expression of the kind capacities of our Human Nature and down-regulated expression of our unkind capacities. </a:t>
            </a:r>
          </a:p>
        </p:txBody>
      </p:sp>
    </p:spTree>
    <p:extLst>
      <p:ext uri="{BB962C8B-B14F-4D97-AF65-F5344CB8AC3E}">
        <p14:creationId xmlns:p14="http://schemas.microsoft.com/office/powerpoint/2010/main" val="3694752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236741"/>
            <a:ext cx="0" cy="4771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142948"/>
            <a:ext cx="0" cy="47126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110118"/>
            <a:ext cx="0" cy="42907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873433"/>
            <a:ext cx="494413" cy="16167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839384"/>
            <a:ext cx="518144" cy="11834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873433"/>
            <a:ext cx="572090" cy="16869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43004" y="3948211"/>
            <a:ext cx="521675" cy="22991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3967094"/>
            <a:ext cx="0" cy="37515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3967094"/>
            <a:ext cx="0" cy="48476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076069"/>
            <a:ext cx="0" cy="42559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65" y="4262523"/>
            <a:ext cx="498217" cy="11254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4375063"/>
            <a:ext cx="576776" cy="9614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4076069"/>
            <a:ext cx="498231" cy="6688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3" name="Star: 4 Points 42">
            <a:extLst>
              <a:ext uri="{FF2B5EF4-FFF2-40B4-BE49-F238E27FC236}">
                <a16:creationId xmlns:a16="http://schemas.microsoft.com/office/drawing/2014/main" id="{231D125A-D465-48A1-A1F6-BE3F4159DEBD}"/>
              </a:ext>
            </a:extLst>
          </p:cNvPr>
          <p:cNvSpPr/>
          <p:nvPr/>
        </p:nvSpPr>
        <p:spPr>
          <a:xfrm>
            <a:off x="2349305" y="107105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Star: 4 Points 50">
            <a:extLst>
              <a:ext uri="{FF2B5EF4-FFF2-40B4-BE49-F238E27FC236}">
                <a16:creationId xmlns:a16="http://schemas.microsoft.com/office/drawing/2014/main" id="{86EF646E-5CB2-45CE-B5A8-EFE5964CC2AC}"/>
              </a:ext>
            </a:extLst>
          </p:cNvPr>
          <p:cNvSpPr/>
          <p:nvPr/>
        </p:nvSpPr>
        <p:spPr>
          <a:xfrm>
            <a:off x="2038578" y="298094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tar: 4 Points 51">
            <a:extLst>
              <a:ext uri="{FF2B5EF4-FFF2-40B4-BE49-F238E27FC236}">
                <a16:creationId xmlns:a16="http://schemas.microsoft.com/office/drawing/2014/main" id="{5530B420-A7D3-4FDA-9697-96BACC358038}"/>
              </a:ext>
            </a:extLst>
          </p:cNvPr>
          <p:cNvSpPr/>
          <p:nvPr/>
        </p:nvSpPr>
        <p:spPr>
          <a:xfrm>
            <a:off x="1844888" y="255906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Star: 4 Points 52">
            <a:extLst>
              <a:ext uri="{FF2B5EF4-FFF2-40B4-BE49-F238E27FC236}">
                <a16:creationId xmlns:a16="http://schemas.microsoft.com/office/drawing/2014/main" id="{FDAB4305-7666-4A42-BAF9-1948B9AABB4D}"/>
              </a:ext>
            </a:extLst>
          </p:cNvPr>
          <p:cNvSpPr/>
          <p:nvPr/>
        </p:nvSpPr>
        <p:spPr>
          <a:xfrm>
            <a:off x="1645342" y="329256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Star: 4 Points 53">
            <a:extLst>
              <a:ext uri="{FF2B5EF4-FFF2-40B4-BE49-F238E27FC236}">
                <a16:creationId xmlns:a16="http://schemas.microsoft.com/office/drawing/2014/main" id="{52D6271F-DF25-452F-B345-E8332B1C6797}"/>
              </a:ext>
            </a:extLst>
          </p:cNvPr>
          <p:cNvSpPr/>
          <p:nvPr/>
        </p:nvSpPr>
        <p:spPr>
          <a:xfrm>
            <a:off x="1692193" y="194558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Star: 4 Points 54">
            <a:extLst>
              <a:ext uri="{FF2B5EF4-FFF2-40B4-BE49-F238E27FC236}">
                <a16:creationId xmlns:a16="http://schemas.microsoft.com/office/drawing/2014/main" id="{EE07383D-F729-4733-AB55-3050847A71F5}"/>
              </a:ext>
            </a:extLst>
          </p:cNvPr>
          <p:cNvSpPr/>
          <p:nvPr/>
        </p:nvSpPr>
        <p:spPr>
          <a:xfrm>
            <a:off x="5697416" y="2897400"/>
            <a:ext cx="350825" cy="297807"/>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Star: 4 Points 55">
            <a:extLst>
              <a:ext uri="{FF2B5EF4-FFF2-40B4-BE49-F238E27FC236}">
                <a16:creationId xmlns:a16="http://schemas.microsoft.com/office/drawing/2014/main" id="{64F5478B-F5C9-4A20-A462-D37C7EACBAF6}"/>
              </a:ext>
            </a:extLst>
          </p:cNvPr>
          <p:cNvSpPr/>
          <p:nvPr/>
        </p:nvSpPr>
        <p:spPr>
          <a:xfrm>
            <a:off x="6592744" y="3416694"/>
            <a:ext cx="318285" cy="28363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Star: 4 Points 56">
            <a:extLst>
              <a:ext uri="{FF2B5EF4-FFF2-40B4-BE49-F238E27FC236}">
                <a16:creationId xmlns:a16="http://schemas.microsoft.com/office/drawing/2014/main" id="{948023AC-A422-4940-81DD-B7B8E82ECF07}"/>
              </a:ext>
            </a:extLst>
          </p:cNvPr>
          <p:cNvSpPr/>
          <p:nvPr/>
        </p:nvSpPr>
        <p:spPr>
          <a:xfrm>
            <a:off x="2852750" y="320212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Star: 4 Points 57">
            <a:extLst>
              <a:ext uri="{FF2B5EF4-FFF2-40B4-BE49-F238E27FC236}">
                <a16:creationId xmlns:a16="http://schemas.microsoft.com/office/drawing/2014/main" id="{CB30B568-885D-4CB1-A2D7-BF006FCB6F24}"/>
              </a:ext>
            </a:extLst>
          </p:cNvPr>
          <p:cNvSpPr/>
          <p:nvPr/>
        </p:nvSpPr>
        <p:spPr>
          <a:xfrm>
            <a:off x="3411355" y="295030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Star: 4 Points 58">
            <a:extLst>
              <a:ext uri="{FF2B5EF4-FFF2-40B4-BE49-F238E27FC236}">
                <a16:creationId xmlns:a16="http://schemas.microsoft.com/office/drawing/2014/main" id="{F6EEE631-72A5-4A19-B600-2F0313AA53AC}"/>
              </a:ext>
            </a:extLst>
          </p:cNvPr>
          <p:cNvSpPr/>
          <p:nvPr/>
        </p:nvSpPr>
        <p:spPr>
          <a:xfrm>
            <a:off x="4002854" y="332984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Star: 4 Points 59">
            <a:extLst>
              <a:ext uri="{FF2B5EF4-FFF2-40B4-BE49-F238E27FC236}">
                <a16:creationId xmlns:a16="http://schemas.microsoft.com/office/drawing/2014/main" id="{577376FC-15F0-4FB9-8D5A-46A0A9A06A6F}"/>
              </a:ext>
            </a:extLst>
          </p:cNvPr>
          <p:cNvSpPr/>
          <p:nvPr/>
        </p:nvSpPr>
        <p:spPr>
          <a:xfrm>
            <a:off x="4619456" y="32232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Star: 4 Points 60">
            <a:extLst>
              <a:ext uri="{FF2B5EF4-FFF2-40B4-BE49-F238E27FC236}">
                <a16:creationId xmlns:a16="http://schemas.microsoft.com/office/drawing/2014/main" id="{E9832988-EF9B-48DB-8A12-62F3BE6F0686}"/>
              </a:ext>
            </a:extLst>
          </p:cNvPr>
          <p:cNvSpPr/>
          <p:nvPr/>
        </p:nvSpPr>
        <p:spPr>
          <a:xfrm>
            <a:off x="4445585" y="288976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Star: 4 Points 61">
            <a:extLst>
              <a:ext uri="{FF2B5EF4-FFF2-40B4-BE49-F238E27FC236}">
                <a16:creationId xmlns:a16="http://schemas.microsoft.com/office/drawing/2014/main" id="{0A0BC2FC-7C4B-41EE-876E-0A79B99C047D}"/>
              </a:ext>
            </a:extLst>
          </p:cNvPr>
          <p:cNvSpPr/>
          <p:nvPr/>
        </p:nvSpPr>
        <p:spPr>
          <a:xfrm>
            <a:off x="4469406" y="217097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Star: 4 Points 62">
            <a:extLst>
              <a:ext uri="{FF2B5EF4-FFF2-40B4-BE49-F238E27FC236}">
                <a16:creationId xmlns:a16="http://schemas.microsoft.com/office/drawing/2014/main" id="{7B278B79-F1E5-4EBB-A891-A07308FD7E1A}"/>
              </a:ext>
            </a:extLst>
          </p:cNvPr>
          <p:cNvSpPr/>
          <p:nvPr/>
        </p:nvSpPr>
        <p:spPr>
          <a:xfrm>
            <a:off x="5283531" y="3323972"/>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Star: 4 Points 63">
            <a:extLst>
              <a:ext uri="{FF2B5EF4-FFF2-40B4-BE49-F238E27FC236}">
                <a16:creationId xmlns:a16="http://schemas.microsoft.com/office/drawing/2014/main" id="{157A46F5-D1B5-41D5-AA82-8D2F5C2C68B5}"/>
              </a:ext>
            </a:extLst>
          </p:cNvPr>
          <p:cNvSpPr/>
          <p:nvPr/>
        </p:nvSpPr>
        <p:spPr>
          <a:xfrm>
            <a:off x="3074995" y="184612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Star: 4 Points 64">
            <a:extLst>
              <a:ext uri="{FF2B5EF4-FFF2-40B4-BE49-F238E27FC236}">
                <a16:creationId xmlns:a16="http://schemas.microsoft.com/office/drawing/2014/main" id="{DB3A597E-EF92-44AE-B9F9-49597F843E03}"/>
              </a:ext>
            </a:extLst>
          </p:cNvPr>
          <p:cNvSpPr/>
          <p:nvPr/>
        </p:nvSpPr>
        <p:spPr>
          <a:xfrm>
            <a:off x="3378888" y="3423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Star: 4 Points 65">
            <a:extLst>
              <a:ext uri="{FF2B5EF4-FFF2-40B4-BE49-F238E27FC236}">
                <a16:creationId xmlns:a16="http://schemas.microsoft.com/office/drawing/2014/main" id="{3A5ADF76-EC38-4C76-A629-33DB892A614D}"/>
              </a:ext>
            </a:extLst>
          </p:cNvPr>
          <p:cNvSpPr/>
          <p:nvPr/>
        </p:nvSpPr>
        <p:spPr>
          <a:xfrm>
            <a:off x="3917905" y="206352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Star: 4 Points 66">
            <a:extLst>
              <a:ext uri="{FF2B5EF4-FFF2-40B4-BE49-F238E27FC236}">
                <a16:creationId xmlns:a16="http://schemas.microsoft.com/office/drawing/2014/main" id="{B9B9C87E-029D-4069-933D-BC69C43DA309}"/>
              </a:ext>
            </a:extLst>
          </p:cNvPr>
          <p:cNvSpPr/>
          <p:nvPr/>
        </p:nvSpPr>
        <p:spPr>
          <a:xfrm>
            <a:off x="3487666" y="1977563"/>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Star: 4 Points 67">
            <a:extLst>
              <a:ext uri="{FF2B5EF4-FFF2-40B4-BE49-F238E27FC236}">
                <a16:creationId xmlns:a16="http://schemas.microsoft.com/office/drawing/2014/main" id="{348CCFB6-85BE-40AF-8DC7-6B95EB28187E}"/>
              </a:ext>
            </a:extLst>
          </p:cNvPr>
          <p:cNvSpPr/>
          <p:nvPr/>
        </p:nvSpPr>
        <p:spPr>
          <a:xfrm>
            <a:off x="3921370" y="2882724"/>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Star: 4 Points 68">
            <a:extLst>
              <a:ext uri="{FF2B5EF4-FFF2-40B4-BE49-F238E27FC236}">
                <a16:creationId xmlns:a16="http://schemas.microsoft.com/office/drawing/2014/main" id="{44B5B3E5-3310-4786-8629-F87B13F860FE}"/>
              </a:ext>
            </a:extLst>
          </p:cNvPr>
          <p:cNvSpPr/>
          <p:nvPr/>
        </p:nvSpPr>
        <p:spPr>
          <a:xfrm>
            <a:off x="9806967" y="3692854"/>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Star: 4 Points 69">
            <a:extLst>
              <a:ext uri="{FF2B5EF4-FFF2-40B4-BE49-F238E27FC236}">
                <a16:creationId xmlns:a16="http://schemas.microsoft.com/office/drawing/2014/main" id="{0D33B80F-4843-4153-ABA2-526C1B499724}"/>
              </a:ext>
            </a:extLst>
          </p:cNvPr>
          <p:cNvSpPr/>
          <p:nvPr/>
        </p:nvSpPr>
        <p:spPr>
          <a:xfrm>
            <a:off x="2536455" y="2934778"/>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Star: 4 Points 70">
            <a:extLst>
              <a:ext uri="{FF2B5EF4-FFF2-40B4-BE49-F238E27FC236}">
                <a16:creationId xmlns:a16="http://schemas.microsoft.com/office/drawing/2014/main" id="{47B027FC-45F6-45B7-BF6D-92C3E9DEB35C}"/>
              </a:ext>
            </a:extLst>
          </p:cNvPr>
          <p:cNvSpPr/>
          <p:nvPr/>
        </p:nvSpPr>
        <p:spPr>
          <a:xfrm>
            <a:off x="2030702" y="2174197"/>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Star: 4 Points 71">
            <a:extLst>
              <a:ext uri="{FF2B5EF4-FFF2-40B4-BE49-F238E27FC236}">
                <a16:creationId xmlns:a16="http://schemas.microsoft.com/office/drawing/2014/main" id="{2E1BA85B-D28C-4800-940A-AE90D56962B0}"/>
              </a:ext>
            </a:extLst>
          </p:cNvPr>
          <p:cNvSpPr/>
          <p:nvPr/>
        </p:nvSpPr>
        <p:spPr>
          <a:xfrm>
            <a:off x="5923032" y="3408719"/>
            <a:ext cx="318285" cy="262578"/>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tar: 4 Points 72">
            <a:extLst>
              <a:ext uri="{FF2B5EF4-FFF2-40B4-BE49-F238E27FC236}">
                <a16:creationId xmlns:a16="http://schemas.microsoft.com/office/drawing/2014/main" id="{80CDB765-0D77-4F52-8082-AA0B6432FD0F}"/>
              </a:ext>
            </a:extLst>
          </p:cNvPr>
          <p:cNvSpPr/>
          <p:nvPr/>
        </p:nvSpPr>
        <p:spPr>
          <a:xfrm>
            <a:off x="2249046" y="3367779"/>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tar: 4 Points 73">
            <a:extLst>
              <a:ext uri="{FF2B5EF4-FFF2-40B4-BE49-F238E27FC236}">
                <a16:creationId xmlns:a16="http://schemas.microsoft.com/office/drawing/2014/main" id="{C49DA56E-E2C2-409B-B573-BE1D2CA4DF72}"/>
              </a:ext>
            </a:extLst>
          </p:cNvPr>
          <p:cNvSpPr/>
          <p:nvPr/>
        </p:nvSpPr>
        <p:spPr>
          <a:xfrm>
            <a:off x="2759607" y="149439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6FE2F032-86D4-4722-99CE-9EEFF9EADDC1}"/>
              </a:ext>
            </a:extLst>
          </p:cNvPr>
          <p:cNvSpPr/>
          <p:nvPr/>
        </p:nvSpPr>
        <p:spPr>
          <a:xfrm>
            <a:off x="1851073" y="133363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tar: 4 Points 75">
            <a:extLst>
              <a:ext uri="{FF2B5EF4-FFF2-40B4-BE49-F238E27FC236}">
                <a16:creationId xmlns:a16="http://schemas.microsoft.com/office/drawing/2014/main" id="{98445BBB-9F69-4BF0-A54F-FE5E6A8C091F}"/>
              </a:ext>
            </a:extLst>
          </p:cNvPr>
          <p:cNvSpPr/>
          <p:nvPr/>
        </p:nvSpPr>
        <p:spPr>
          <a:xfrm>
            <a:off x="1647988" y="773766"/>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tar: 4 Points 76">
            <a:extLst>
              <a:ext uri="{FF2B5EF4-FFF2-40B4-BE49-F238E27FC236}">
                <a16:creationId xmlns:a16="http://schemas.microsoft.com/office/drawing/2014/main" id="{AF8C0272-90DF-4F0A-A5DB-A014C3C958CD}"/>
              </a:ext>
            </a:extLst>
          </p:cNvPr>
          <p:cNvSpPr/>
          <p:nvPr/>
        </p:nvSpPr>
        <p:spPr>
          <a:xfrm>
            <a:off x="2249046" y="1736470"/>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tar: 4 Points 77">
            <a:extLst>
              <a:ext uri="{FF2B5EF4-FFF2-40B4-BE49-F238E27FC236}">
                <a16:creationId xmlns:a16="http://schemas.microsoft.com/office/drawing/2014/main" id="{92862F73-5429-4D8B-835C-33F211823D2D}"/>
              </a:ext>
            </a:extLst>
          </p:cNvPr>
          <p:cNvSpPr/>
          <p:nvPr/>
        </p:nvSpPr>
        <p:spPr>
          <a:xfrm>
            <a:off x="2669340" y="2005455"/>
            <a:ext cx="419687" cy="386830"/>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Star: 4 Points 78">
            <a:extLst>
              <a:ext uri="{FF2B5EF4-FFF2-40B4-BE49-F238E27FC236}">
                <a16:creationId xmlns:a16="http://schemas.microsoft.com/office/drawing/2014/main" id="{CAB0B27B-EBED-43E5-8EBB-3E2149395E26}"/>
              </a:ext>
            </a:extLst>
          </p:cNvPr>
          <p:cNvSpPr/>
          <p:nvPr/>
        </p:nvSpPr>
        <p:spPr>
          <a:xfrm>
            <a:off x="9252449" y="3560321"/>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Star: 4 Points 79">
            <a:extLst>
              <a:ext uri="{FF2B5EF4-FFF2-40B4-BE49-F238E27FC236}">
                <a16:creationId xmlns:a16="http://schemas.microsoft.com/office/drawing/2014/main" id="{1D75834C-9B97-4846-9905-F741933062FB}"/>
              </a:ext>
            </a:extLst>
          </p:cNvPr>
          <p:cNvSpPr/>
          <p:nvPr/>
        </p:nvSpPr>
        <p:spPr>
          <a:xfrm>
            <a:off x="8540860" y="3444263"/>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Star: 4 Points 80">
            <a:extLst>
              <a:ext uri="{FF2B5EF4-FFF2-40B4-BE49-F238E27FC236}">
                <a16:creationId xmlns:a16="http://schemas.microsoft.com/office/drawing/2014/main" id="{1F379052-36D2-4800-B8C6-B79A79ABA730}"/>
              </a:ext>
            </a:extLst>
          </p:cNvPr>
          <p:cNvSpPr/>
          <p:nvPr/>
        </p:nvSpPr>
        <p:spPr>
          <a:xfrm>
            <a:off x="7893743" y="3432069"/>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Star: 4 Points 81">
            <a:extLst>
              <a:ext uri="{FF2B5EF4-FFF2-40B4-BE49-F238E27FC236}">
                <a16:creationId xmlns:a16="http://schemas.microsoft.com/office/drawing/2014/main" id="{C2DAD032-5CB9-4939-AD7C-202E58BFF350}"/>
              </a:ext>
            </a:extLst>
          </p:cNvPr>
          <p:cNvSpPr/>
          <p:nvPr/>
        </p:nvSpPr>
        <p:spPr>
          <a:xfrm>
            <a:off x="7262456" y="3435665"/>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Star: 4 Points 82">
            <a:extLst>
              <a:ext uri="{FF2B5EF4-FFF2-40B4-BE49-F238E27FC236}">
                <a16:creationId xmlns:a16="http://schemas.microsoft.com/office/drawing/2014/main" id="{C83DC3C9-B42B-4214-8638-1C9C3E42A709}"/>
              </a:ext>
            </a:extLst>
          </p:cNvPr>
          <p:cNvSpPr/>
          <p:nvPr/>
        </p:nvSpPr>
        <p:spPr>
          <a:xfrm>
            <a:off x="5210955" y="3001777"/>
            <a:ext cx="303618" cy="346181"/>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Star: 4 Points 83">
            <a:extLst>
              <a:ext uri="{FF2B5EF4-FFF2-40B4-BE49-F238E27FC236}">
                <a16:creationId xmlns:a16="http://schemas.microsoft.com/office/drawing/2014/main" id="{0F52A2D7-D279-45E1-A3E9-91B95CE206DA}"/>
              </a:ext>
            </a:extLst>
          </p:cNvPr>
          <p:cNvSpPr/>
          <p:nvPr/>
        </p:nvSpPr>
        <p:spPr>
          <a:xfrm>
            <a:off x="10490993" y="3914410"/>
            <a:ext cx="207489" cy="236685"/>
          </a:xfrm>
          <a:prstGeom prst="star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589D08A-22CF-467F-8BC1-2C4689C0A786}"/>
              </a:ext>
            </a:extLst>
          </p:cNvPr>
          <p:cNvSpPr txBox="1"/>
          <p:nvPr/>
        </p:nvSpPr>
        <p:spPr>
          <a:xfrm>
            <a:off x="254009" y="5208512"/>
            <a:ext cx="11672944" cy="1384995"/>
          </a:xfrm>
          <a:prstGeom prst="rect">
            <a:avLst/>
          </a:prstGeom>
          <a:noFill/>
        </p:spPr>
        <p:txBody>
          <a:bodyPr wrap="square" rtlCol="0">
            <a:spAutoFit/>
          </a:bodyPr>
          <a:lstStyle/>
          <a:p>
            <a:r>
              <a:rPr lang="en-US" sz="2800" b="1" dirty="0">
                <a:solidFill>
                  <a:schemeClr val="bg1"/>
                </a:solidFill>
              </a:rPr>
              <a:t>And this appears to be the result of Capitalism—Mean Social Arrangements and mean social activities, due to widespread up-regulated expression of the non-altruistic and unkind capacities of our Human Nature</a:t>
            </a:r>
          </a:p>
        </p:txBody>
      </p:sp>
      <p:sp>
        <p:nvSpPr>
          <p:cNvPr id="4" name="TextBox 3">
            <a:extLst>
              <a:ext uri="{FF2B5EF4-FFF2-40B4-BE49-F238E27FC236}">
                <a16:creationId xmlns:a16="http://schemas.microsoft.com/office/drawing/2014/main" id="{12A599A8-C627-4A56-90BC-670CBE26109C}"/>
              </a:ext>
            </a:extLst>
          </p:cNvPr>
          <p:cNvSpPr txBox="1"/>
          <p:nvPr/>
        </p:nvSpPr>
        <p:spPr>
          <a:xfrm>
            <a:off x="4232046" y="211896"/>
            <a:ext cx="5683551" cy="646331"/>
          </a:xfrm>
          <a:prstGeom prst="rect">
            <a:avLst/>
          </a:prstGeom>
          <a:noFill/>
        </p:spPr>
        <p:txBody>
          <a:bodyPr wrap="square" rtlCol="0">
            <a:spAutoFit/>
          </a:bodyPr>
          <a:lstStyle/>
          <a:p>
            <a:r>
              <a:rPr lang="en-US" sz="3600" b="1" dirty="0">
                <a:solidFill>
                  <a:srgbClr val="8DEDF7"/>
                </a:solidFill>
              </a:rPr>
              <a:t>The Results of Capitalism</a:t>
            </a:r>
          </a:p>
        </p:txBody>
      </p:sp>
      <p:sp>
        <p:nvSpPr>
          <p:cNvPr id="36" name="TextBox 35">
            <a:extLst>
              <a:ext uri="{FF2B5EF4-FFF2-40B4-BE49-F238E27FC236}">
                <a16:creationId xmlns:a16="http://schemas.microsoft.com/office/drawing/2014/main" id="{A15C7241-FF6D-4F0B-B415-E4D320ACD912}"/>
              </a:ext>
            </a:extLst>
          </p:cNvPr>
          <p:cNvSpPr txBox="1"/>
          <p:nvPr/>
        </p:nvSpPr>
        <p:spPr>
          <a:xfrm>
            <a:off x="2257059" y="2426171"/>
            <a:ext cx="5844170" cy="523220"/>
          </a:xfrm>
          <a:prstGeom prst="rect">
            <a:avLst/>
          </a:prstGeom>
          <a:noFill/>
        </p:spPr>
        <p:txBody>
          <a:bodyPr wrap="square" rtlCol="0">
            <a:spAutoFit/>
          </a:bodyPr>
          <a:lstStyle/>
          <a:p>
            <a:r>
              <a:rPr lang="en-US" sz="2800" b="1" dirty="0">
                <a:solidFill>
                  <a:schemeClr val="accent4">
                    <a:lumMod val="60000"/>
                    <a:lumOff val="40000"/>
                  </a:schemeClr>
                </a:solidFill>
              </a:rPr>
              <a:t>Mean Arrangements and Activities</a:t>
            </a:r>
          </a:p>
        </p:txBody>
      </p:sp>
    </p:spTree>
    <p:extLst>
      <p:ext uri="{BB962C8B-B14F-4D97-AF65-F5344CB8AC3E}">
        <p14:creationId xmlns:p14="http://schemas.microsoft.com/office/powerpoint/2010/main" val="1632177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AC8703-8DF8-4432-A0D6-0843713C317E}"/>
              </a:ext>
            </a:extLst>
          </p:cNvPr>
          <p:cNvSpPr txBox="1"/>
          <p:nvPr/>
        </p:nvSpPr>
        <p:spPr>
          <a:xfrm>
            <a:off x="4094922" y="1007215"/>
            <a:ext cx="4002156" cy="954107"/>
          </a:xfrm>
          <a:prstGeom prst="rect">
            <a:avLst/>
          </a:prstGeom>
          <a:noFill/>
        </p:spPr>
        <p:txBody>
          <a:bodyPr wrap="square" rtlCol="0">
            <a:spAutoFit/>
          </a:bodyPr>
          <a:lstStyle/>
          <a:p>
            <a:r>
              <a:rPr lang="en-US" sz="2800" b="1" dirty="0">
                <a:solidFill>
                  <a:srgbClr val="FFFF00"/>
                </a:solidFill>
              </a:rPr>
              <a:t>A Proposed Summary</a:t>
            </a:r>
          </a:p>
          <a:p>
            <a:endParaRPr lang="en-US" sz="2800" b="1" dirty="0">
              <a:solidFill>
                <a:srgbClr val="FFFF00"/>
              </a:solidFill>
            </a:endParaRPr>
          </a:p>
        </p:txBody>
      </p:sp>
      <p:sp>
        <p:nvSpPr>
          <p:cNvPr id="3" name="TextBox 2">
            <a:extLst>
              <a:ext uri="{FF2B5EF4-FFF2-40B4-BE49-F238E27FC236}">
                <a16:creationId xmlns:a16="http://schemas.microsoft.com/office/drawing/2014/main" id="{0BC92724-ABFF-432D-825C-8333BB22E73A}"/>
              </a:ext>
            </a:extLst>
          </p:cNvPr>
          <p:cNvSpPr txBox="1"/>
          <p:nvPr/>
        </p:nvSpPr>
        <p:spPr>
          <a:xfrm>
            <a:off x="1484243" y="2358887"/>
            <a:ext cx="9634330" cy="1815882"/>
          </a:xfrm>
          <a:prstGeom prst="rect">
            <a:avLst/>
          </a:prstGeom>
          <a:noFill/>
        </p:spPr>
        <p:txBody>
          <a:bodyPr wrap="square" rtlCol="0">
            <a:spAutoFit/>
          </a:bodyPr>
          <a:lstStyle/>
          <a:p>
            <a:r>
              <a:rPr lang="en-US" sz="2800" b="1" dirty="0">
                <a:solidFill>
                  <a:schemeClr val="bg1"/>
                </a:solidFill>
              </a:rPr>
              <a:t>The following “Proposed Summary” is offered for examination in the </a:t>
            </a:r>
            <a:r>
              <a:rPr lang="en-US" sz="2800" b="1" dirty="0">
                <a:solidFill>
                  <a:srgbClr val="FFFF00"/>
                </a:solidFill>
              </a:rPr>
              <a:t>Social Clinic</a:t>
            </a:r>
            <a:r>
              <a:rPr lang="en-US" sz="2800" b="1" dirty="0">
                <a:solidFill>
                  <a:schemeClr val="bg1"/>
                </a:solidFill>
              </a:rPr>
              <a:t>, where all are invited to help determine the extent to which this presentation’s conclusions and statements are accurate and helpful, or in need of revision or further study. </a:t>
            </a:r>
          </a:p>
        </p:txBody>
      </p:sp>
    </p:spTree>
    <p:extLst>
      <p:ext uri="{BB962C8B-B14F-4D97-AF65-F5344CB8AC3E}">
        <p14:creationId xmlns:p14="http://schemas.microsoft.com/office/powerpoint/2010/main" val="3100617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0195FA-6B9D-4B2C-98A5-7BC65ECC7112}"/>
              </a:ext>
            </a:extLst>
          </p:cNvPr>
          <p:cNvSpPr txBox="1"/>
          <p:nvPr/>
        </p:nvSpPr>
        <p:spPr>
          <a:xfrm>
            <a:off x="2955234" y="702366"/>
            <a:ext cx="5936973" cy="584775"/>
          </a:xfrm>
          <a:prstGeom prst="rect">
            <a:avLst/>
          </a:prstGeom>
          <a:noFill/>
        </p:spPr>
        <p:txBody>
          <a:bodyPr wrap="square" rtlCol="0">
            <a:spAutoFit/>
          </a:bodyPr>
          <a:lstStyle/>
          <a:p>
            <a:r>
              <a:rPr lang="en-US" sz="3200" b="1" dirty="0">
                <a:solidFill>
                  <a:srgbClr val="FFFF00"/>
                </a:solidFill>
              </a:rPr>
              <a:t>Hypotheses about Human Nature</a:t>
            </a:r>
          </a:p>
        </p:txBody>
      </p:sp>
      <p:sp>
        <p:nvSpPr>
          <p:cNvPr id="3" name="TextBox 2">
            <a:extLst>
              <a:ext uri="{FF2B5EF4-FFF2-40B4-BE49-F238E27FC236}">
                <a16:creationId xmlns:a16="http://schemas.microsoft.com/office/drawing/2014/main" id="{B5724ED1-43BA-48E5-BC0F-EDAF1FE7D85F}"/>
              </a:ext>
            </a:extLst>
          </p:cNvPr>
          <p:cNvSpPr txBox="1"/>
          <p:nvPr/>
        </p:nvSpPr>
        <p:spPr>
          <a:xfrm>
            <a:off x="1504122" y="1696279"/>
            <a:ext cx="9183756" cy="4154984"/>
          </a:xfrm>
          <a:prstGeom prst="rect">
            <a:avLst/>
          </a:prstGeom>
          <a:noFill/>
        </p:spPr>
        <p:txBody>
          <a:bodyPr wrap="square" rtlCol="0">
            <a:spAutoFit/>
          </a:bodyPr>
          <a:lstStyle/>
          <a:p>
            <a:r>
              <a:rPr lang="en-US" sz="2400" b="1" dirty="0">
                <a:solidFill>
                  <a:schemeClr val="bg1"/>
                </a:solidFill>
              </a:rPr>
              <a:t> </a:t>
            </a:r>
          </a:p>
          <a:p>
            <a:r>
              <a:rPr lang="en-US" sz="2400" b="1" dirty="0">
                <a:solidFill>
                  <a:schemeClr val="bg1"/>
                </a:solidFill>
              </a:rPr>
              <a:t>What follows are simply hypotheses and impressions, not statements of proven fact.  They are intended to raise important questions for discussion, not impose a certain point of view.</a:t>
            </a:r>
          </a:p>
          <a:p>
            <a:endParaRPr lang="en-US" sz="2400" b="1" dirty="0">
              <a:solidFill>
                <a:schemeClr val="bg1"/>
              </a:solidFill>
            </a:endParaRPr>
          </a:p>
          <a:p>
            <a:r>
              <a:rPr lang="en-US" sz="2400" b="1" dirty="0">
                <a:solidFill>
                  <a:schemeClr val="bg1"/>
                </a:solidFill>
              </a:rPr>
              <a:t>They are offered for purposes of stimulating and facilitating healthy dialogue.  The reader is asked to participate in exploring which hypothesis and statements are most correct, and which need revision or further study. </a:t>
            </a:r>
          </a:p>
          <a:p>
            <a:endParaRPr lang="en-US" sz="2400" b="1" dirty="0">
              <a:solidFill>
                <a:schemeClr val="bg1"/>
              </a:solidFill>
            </a:endParaRPr>
          </a:p>
          <a:p>
            <a:endParaRPr lang="en-US" sz="2400" b="1" dirty="0">
              <a:solidFill>
                <a:schemeClr val="bg1"/>
              </a:solidFill>
            </a:endParaRPr>
          </a:p>
        </p:txBody>
      </p:sp>
    </p:spTree>
    <p:extLst>
      <p:ext uri="{BB962C8B-B14F-4D97-AF65-F5344CB8AC3E}">
        <p14:creationId xmlns:p14="http://schemas.microsoft.com/office/powerpoint/2010/main" val="3975698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51D208-1BE6-43AA-B682-3124E6560455}"/>
              </a:ext>
            </a:extLst>
          </p:cNvPr>
          <p:cNvSpPr txBox="1"/>
          <p:nvPr/>
        </p:nvSpPr>
        <p:spPr>
          <a:xfrm>
            <a:off x="250166" y="243512"/>
            <a:ext cx="11671540" cy="6001643"/>
          </a:xfrm>
          <a:prstGeom prst="rect">
            <a:avLst/>
          </a:prstGeom>
          <a:noFill/>
        </p:spPr>
        <p:txBody>
          <a:bodyPr wrap="square" rtlCol="0">
            <a:spAutoFit/>
          </a:bodyPr>
          <a:lstStyle/>
          <a:p>
            <a:pPr algn="ctr"/>
            <a:r>
              <a:rPr lang="en-US" sz="2400" b="1" dirty="0">
                <a:solidFill>
                  <a:srgbClr val="FFFF00"/>
                </a:solidFill>
              </a:rPr>
              <a:t>Comparison of the Capitalist Economic Model and the Public Economy Model (CHPEM):</a:t>
            </a:r>
          </a:p>
          <a:p>
            <a:pPr algn="ctr"/>
            <a:r>
              <a:rPr lang="en-US" sz="2400" b="1" dirty="0">
                <a:solidFill>
                  <a:srgbClr val="FFFF00"/>
                </a:solidFill>
              </a:rPr>
              <a:t>A Proposed Summary</a:t>
            </a:r>
          </a:p>
          <a:p>
            <a:pPr algn="ctr"/>
            <a:endParaRPr lang="en-US" sz="2400" b="1" dirty="0">
              <a:solidFill>
                <a:srgbClr val="FFFF00"/>
              </a:solidFill>
            </a:endParaRPr>
          </a:p>
          <a:p>
            <a:pPr marL="342900" indent="-342900">
              <a:buFont typeface="Arial" panose="020B0604020202020204" pitchFamily="34" charset="0"/>
              <a:buChar char="•"/>
            </a:pPr>
            <a:r>
              <a:rPr lang="en-US" sz="2400" b="1" dirty="0">
                <a:solidFill>
                  <a:schemeClr val="bg1"/>
                </a:solidFill>
              </a:rPr>
              <a:t>The </a:t>
            </a:r>
            <a:r>
              <a:rPr lang="en-US" sz="2400" b="1" dirty="0">
                <a:solidFill>
                  <a:srgbClr val="FFFF00"/>
                </a:solidFill>
              </a:rPr>
              <a:t>capitalist model</a:t>
            </a:r>
            <a:r>
              <a:rPr lang="en-US" sz="2400" b="1" dirty="0">
                <a:solidFill>
                  <a:schemeClr val="bg1"/>
                </a:solidFill>
              </a:rPr>
              <a:t>, at its deepest roots, is based on a negative, incomplete, and harmful belief about human nature--- a belief that places little faith or trust in human goodness and </a:t>
            </a:r>
            <a:r>
              <a:rPr lang="en-US" sz="2400" b="1" dirty="0">
                <a:solidFill>
                  <a:srgbClr val="FFFF00"/>
                </a:solidFill>
              </a:rPr>
              <a:t>insists that selfishness and unkindness are the predominant and most “real” tendencies of Human Nature</a:t>
            </a:r>
            <a:r>
              <a:rPr lang="en-US" sz="2400" b="1" dirty="0">
                <a:solidFill>
                  <a:schemeClr val="bg1"/>
                </a:solidFill>
              </a:rPr>
              <a:t>. </a:t>
            </a:r>
          </a:p>
          <a:p>
            <a:pPr marL="342900" indent="-342900">
              <a:buFont typeface="Arial" panose="020B0604020202020204" pitchFamily="34" charset="0"/>
              <a:buChar char="•"/>
            </a:pPr>
            <a:r>
              <a:rPr lang="en-US" sz="2400" b="1" dirty="0">
                <a:solidFill>
                  <a:schemeClr val="bg1"/>
                </a:solidFill>
              </a:rPr>
              <a:t>The capitalist model teaches, encourages, rewards, requires, and gives extensive practice to the non-altruistic capacities of our Human Nature---thereby creating a social milieu that </a:t>
            </a:r>
            <a:r>
              <a:rPr lang="en-US" sz="2400" b="1" dirty="0">
                <a:solidFill>
                  <a:srgbClr val="FFFF00"/>
                </a:solidFill>
              </a:rPr>
              <a:t>increasingly up-regulates expression of those capacities</a:t>
            </a:r>
            <a:r>
              <a:rPr lang="en-US" sz="2400" b="1" dirty="0">
                <a:solidFill>
                  <a:schemeClr val="bg1"/>
                </a:solidFill>
              </a:rPr>
              <a:t>, while tending to increasingly discourage and down-regulate (suppress) expression of our kind and altruistic capacities.</a:t>
            </a:r>
          </a:p>
          <a:p>
            <a:pPr marL="342900" indent="-342900">
              <a:buFont typeface="Arial" panose="020B0604020202020204" pitchFamily="34" charset="0"/>
              <a:buChar char="•"/>
            </a:pPr>
            <a:r>
              <a:rPr lang="en-US" sz="2400" b="1" dirty="0">
                <a:solidFill>
                  <a:schemeClr val="bg1"/>
                </a:solidFill>
              </a:rPr>
              <a:t>Capitalism, by nature, </a:t>
            </a:r>
            <a:r>
              <a:rPr lang="en-US" sz="2400" b="1" dirty="0">
                <a:solidFill>
                  <a:srgbClr val="FFFF00"/>
                </a:solidFill>
              </a:rPr>
              <a:t>elevates those with greater capacities for non-altruistic behaviors to positions of power</a:t>
            </a:r>
            <a:r>
              <a:rPr lang="en-US" sz="2400" b="1" dirty="0">
                <a:solidFill>
                  <a:srgbClr val="8DEDF7"/>
                </a:solidFill>
              </a:rPr>
              <a:t>.  </a:t>
            </a:r>
            <a:r>
              <a:rPr lang="en-US" sz="2400" b="1" dirty="0">
                <a:solidFill>
                  <a:schemeClr val="bg1"/>
                </a:solidFill>
              </a:rPr>
              <a:t>These “leaders” then escalate the social milieu’s vicious cycles of ever-increasing coarseness.  As a result, </a:t>
            </a:r>
            <a:r>
              <a:rPr lang="en-US" sz="2400" b="1" dirty="0">
                <a:solidFill>
                  <a:srgbClr val="FFFF00"/>
                </a:solidFill>
              </a:rPr>
              <a:t>individual and collective behavior are increasingly transformed in a negative, non-altruistic direction</a:t>
            </a:r>
            <a:r>
              <a:rPr lang="en-US" sz="2400" b="1" dirty="0">
                <a:solidFill>
                  <a:schemeClr val="bg1"/>
                </a:solidFill>
              </a:rPr>
              <a:t>.</a:t>
            </a:r>
          </a:p>
        </p:txBody>
      </p:sp>
    </p:spTree>
    <p:extLst>
      <p:ext uri="{BB962C8B-B14F-4D97-AF65-F5344CB8AC3E}">
        <p14:creationId xmlns:p14="http://schemas.microsoft.com/office/powerpoint/2010/main" val="1593538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51D208-1BE6-43AA-B682-3124E6560455}"/>
              </a:ext>
            </a:extLst>
          </p:cNvPr>
          <p:cNvSpPr txBox="1"/>
          <p:nvPr/>
        </p:nvSpPr>
        <p:spPr>
          <a:xfrm>
            <a:off x="162560" y="243512"/>
            <a:ext cx="11724640" cy="6370975"/>
          </a:xfrm>
          <a:prstGeom prst="rect">
            <a:avLst/>
          </a:prstGeom>
          <a:noFill/>
        </p:spPr>
        <p:txBody>
          <a:bodyPr wrap="square" rtlCol="0">
            <a:spAutoFit/>
          </a:bodyPr>
          <a:lstStyle/>
          <a:p>
            <a:pPr algn="ctr"/>
            <a:r>
              <a:rPr lang="en-US" sz="2400" b="1" dirty="0">
                <a:solidFill>
                  <a:srgbClr val="FFFF00"/>
                </a:solidFill>
              </a:rPr>
              <a:t>Comparison of the Capitalist Economic Model and the Public Economy Model (CHPEM):</a:t>
            </a:r>
          </a:p>
          <a:p>
            <a:pPr algn="ctr"/>
            <a:r>
              <a:rPr lang="en-US" sz="2400" b="1" dirty="0">
                <a:solidFill>
                  <a:srgbClr val="FFFF00"/>
                </a:solidFill>
              </a:rPr>
              <a:t>A Proposed Summary</a:t>
            </a:r>
          </a:p>
          <a:p>
            <a:pPr algn="ctr"/>
            <a:endParaRPr lang="en-US" sz="2400" b="1" dirty="0">
              <a:solidFill>
                <a:srgbClr val="FFFF00"/>
              </a:solidFill>
            </a:endParaRPr>
          </a:p>
          <a:p>
            <a:pPr marL="342900" indent="-342900">
              <a:buFont typeface="Arial" panose="020B0604020202020204" pitchFamily="34" charset="0"/>
              <a:buChar char="•"/>
            </a:pPr>
            <a:r>
              <a:rPr lang="en-US" sz="2400" b="1" dirty="0">
                <a:solidFill>
                  <a:schemeClr val="bg1"/>
                </a:solidFill>
              </a:rPr>
              <a:t>The </a:t>
            </a:r>
            <a:r>
              <a:rPr lang="en-US" sz="2400" b="1" dirty="0">
                <a:solidFill>
                  <a:srgbClr val="FFFF00"/>
                </a:solidFill>
              </a:rPr>
              <a:t>CHPEM </a:t>
            </a:r>
            <a:r>
              <a:rPr lang="en-US" sz="2400" b="1" dirty="0">
                <a:solidFill>
                  <a:schemeClr val="bg1"/>
                </a:solidFill>
              </a:rPr>
              <a:t>is based on a positive, more complete, deeper, more nuanced, and more accurate understanding of Human Nature---an understanding that places faith and trust in human goodness, </a:t>
            </a:r>
            <a:r>
              <a:rPr lang="en-US" sz="2400" b="1" dirty="0">
                <a:solidFill>
                  <a:srgbClr val="FFFF00"/>
                </a:solidFill>
              </a:rPr>
              <a:t>rejects the claim that selfishness and unkindness are the predominant and most “real” features of Human Nature</a:t>
            </a:r>
            <a:r>
              <a:rPr lang="en-US" sz="2400" b="1" dirty="0">
                <a:solidFill>
                  <a:schemeClr val="bg1"/>
                </a:solidFill>
              </a:rPr>
              <a:t>, and </a:t>
            </a:r>
            <a:r>
              <a:rPr lang="en-US" sz="2400" b="1" dirty="0">
                <a:solidFill>
                  <a:srgbClr val="FFFF00"/>
                </a:solidFill>
              </a:rPr>
              <a:t>emphasizes the effects that a social milieu can have </a:t>
            </a:r>
            <a:r>
              <a:rPr lang="en-US" sz="2400" b="1" dirty="0">
                <a:solidFill>
                  <a:schemeClr val="bg1"/>
                </a:solidFill>
              </a:rPr>
              <a:t>on the actual expression of our innate behavioral capacities. </a:t>
            </a:r>
          </a:p>
          <a:p>
            <a:pPr marL="342900" indent="-342900">
              <a:buFont typeface="Arial" panose="020B0604020202020204" pitchFamily="34" charset="0"/>
              <a:buChar char="•"/>
            </a:pPr>
            <a:r>
              <a:rPr lang="en-US" sz="2400" b="1" dirty="0">
                <a:solidFill>
                  <a:schemeClr val="bg1"/>
                </a:solidFill>
              </a:rPr>
              <a:t>The CHPEM </a:t>
            </a:r>
            <a:r>
              <a:rPr lang="en-US" sz="2400" b="1" dirty="0">
                <a:solidFill>
                  <a:srgbClr val="FFFF00"/>
                </a:solidFill>
              </a:rPr>
              <a:t>encourages and gives great practice to expression of the kindest capacities of our Human Nature</a:t>
            </a:r>
            <a:r>
              <a:rPr lang="en-US" sz="2400" b="1" dirty="0">
                <a:solidFill>
                  <a:schemeClr val="bg1"/>
                </a:solidFill>
              </a:rPr>
              <a:t>---thereby creating a social milieu that increasingly up-regulates expression of our kind capacities, while increasingly down-regulating expression of our unkind capacities.</a:t>
            </a:r>
          </a:p>
          <a:p>
            <a:pPr marL="342900" indent="-342900">
              <a:buFont typeface="Arial" panose="020B0604020202020204" pitchFamily="34" charset="0"/>
              <a:buChar char="•"/>
            </a:pPr>
            <a:r>
              <a:rPr lang="en-US" sz="2400" b="1" dirty="0">
                <a:solidFill>
                  <a:schemeClr val="bg1"/>
                </a:solidFill>
              </a:rPr>
              <a:t>The CHPEM </a:t>
            </a:r>
            <a:r>
              <a:rPr lang="en-US" sz="2400" b="1" dirty="0">
                <a:solidFill>
                  <a:srgbClr val="FFFF00"/>
                </a:solidFill>
              </a:rPr>
              <a:t>elevates those with the greatest expressions of altruism and kindness to positions of leadership</a:t>
            </a:r>
            <a:r>
              <a:rPr lang="en-US" sz="2400" b="1" dirty="0">
                <a:solidFill>
                  <a:schemeClr val="bg1"/>
                </a:solidFill>
              </a:rPr>
              <a:t>.  These “altruistic natural leaders” facilitate and enhance the social milieu’s ever-increasing creation of Social Beauty, and, thereby, </a:t>
            </a:r>
            <a:r>
              <a:rPr lang="en-US" sz="2400" b="1" dirty="0">
                <a:solidFill>
                  <a:srgbClr val="00FFFF"/>
                </a:solidFill>
              </a:rPr>
              <a:t>increasingly</a:t>
            </a:r>
            <a:r>
              <a:rPr lang="en-US" sz="2400" b="1" dirty="0">
                <a:solidFill>
                  <a:schemeClr val="bg1"/>
                </a:solidFill>
              </a:rPr>
              <a:t> </a:t>
            </a:r>
            <a:r>
              <a:rPr lang="en-US" sz="2400" b="1" dirty="0">
                <a:solidFill>
                  <a:srgbClr val="FFFF00"/>
                </a:solidFill>
              </a:rPr>
              <a:t>transform individual and collective behavior in a positive direction</a:t>
            </a:r>
            <a:r>
              <a:rPr lang="en-US" sz="2400" b="1" dirty="0">
                <a:solidFill>
                  <a:schemeClr val="bg1"/>
                </a:solidFill>
              </a:rPr>
              <a:t>.</a:t>
            </a:r>
          </a:p>
        </p:txBody>
      </p:sp>
    </p:spTree>
    <p:extLst>
      <p:ext uri="{BB962C8B-B14F-4D97-AF65-F5344CB8AC3E}">
        <p14:creationId xmlns:p14="http://schemas.microsoft.com/office/powerpoint/2010/main" val="2758784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CDD0AC-77B8-4206-B2C6-BF66874C2A2F}"/>
              </a:ext>
            </a:extLst>
          </p:cNvPr>
          <p:cNvSpPr txBox="1"/>
          <p:nvPr/>
        </p:nvSpPr>
        <p:spPr>
          <a:xfrm>
            <a:off x="3890013" y="262230"/>
            <a:ext cx="4002157" cy="523220"/>
          </a:xfrm>
          <a:prstGeom prst="rect">
            <a:avLst/>
          </a:prstGeom>
          <a:noFill/>
        </p:spPr>
        <p:txBody>
          <a:bodyPr wrap="square" rtlCol="0">
            <a:spAutoFit/>
          </a:bodyPr>
          <a:lstStyle/>
          <a:p>
            <a:r>
              <a:rPr lang="en-US" sz="2800" b="1" dirty="0">
                <a:solidFill>
                  <a:srgbClr val="FFFF00"/>
                </a:solidFill>
              </a:rPr>
              <a:t>A Proposed Summary</a:t>
            </a:r>
          </a:p>
        </p:txBody>
      </p:sp>
      <p:sp>
        <p:nvSpPr>
          <p:cNvPr id="3" name="TextBox 2">
            <a:extLst>
              <a:ext uri="{FF2B5EF4-FFF2-40B4-BE49-F238E27FC236}">
                <a16:creationId xmlns:a16="http://schemas.microsoft.com/office/drawing/2014/main" id="{C3CE435F-8D79-46EA-85FA-B701BFBC54D4}"/>
              </a:ext>
            </a:extLst>
          </p:cNvPr>
          <p:cNvSpPr txBox="1"/>
          <p:nvPr/>
        </p:nvSpPr>
        <p:spPr>
          <a:xfrm>
            <a:off x="1050433" y="1099680"/>
            <a:ext cx="9681316" cy="4893647"/>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bg1"/>
                </a:solidFill>
              </a:rPr>
              <a:t>A major root cause of capitalism’s harmful effects, and </a:t>
            </a:r>
            <a:r>
              <a:rPr lang="en-US" sz="2400" b="1" dirty="0">
                <a:solidFill>
                  <a:srgbClr val="00FFFF"/>
                </a:solidFill>
              </a:rPr>
              <a:t>a major root cause of capitalism’s eventual demise</a:t>
            </a:r>
            <a:r>
              <a:rPr lang="en-US" sz="2400" b="1" dirty="0">
                <a:solidFill>
                  <a:schemeClr val="bg1"/>
                </a:solidFill>
              </a:rPr>
              <a:t>, is that capitalism is deeply rooted in a mis-understanding and mis-portrayal of Human Nature.</a:t>
            </a:r>
          </a:p>
          <a:p>
            <a:pPr marL="285750" indent="-285750">
              <a:buFont typeface="Arial" panose="020B0604020202020204" pitchFamily="34" charset="0"/>
              <a:buChar char="•"/>
            </a:pPr>
            <a:r>
              <a:rPr lang="en-US" sz="2400" b="1" dirty="0">
                <a:solidFill>
                  <a:schemeClr val="bg1"/>
                </a:solidFill>
              </a:rPr>
              <a:t>The negative, incomplete, and anti-human understanding of Human Nature that proponents of capitalism have imposed on Humanity has been degrading, diminishing, demoralizing, oppressive, depressing, dispiriting, and paralyzing.  It has produced excessive feelings of fear, self-doubt, insecurity, alienation, and anxiety throughout Humanity.  It has </a:t>
            </a:r>
            <a:r>
              <a:rPr lang="en-US" sz="2400" b="1" u="sng" dirty="0">
                <a:solidFill>
                  <a:srgbClr val="00FFFF"/>
                </a:solidFill>
              </a:rPr>
              <a:t>gaslit</a:t>
            </a:r>
            <a:r>
              <a:rPr lang="en-US" sz="2400" b="1" dirty="0">
                <a:solidFill>
                  <a:srgbClr val="00FFFF"/>
                </a:solidFill>
              </a:rPr>
              <a:t> </a:t>
            </a:r>
            <a:r>
              <a:rPr lang="en-US" sz="2400" b="1" dirty="0">
                <a:solidFill>
                  <a:schemeClr val="bg1"/>
                </a:solidFill>
              </a:rPr>
              <a:t>the public.  </a:t>
            </a:r>
            <a:r>
              <a:rPr lang="en-US" sz="2400" b="1" dirty="0">
                <a:solidFill>
                  <a:srgbClr val="00FFFF"/>
                </a:solidFill>
              </a:rPr>
              <a:t>In short, it has been </a:t>
            </a:r>
            <a:r>
              <a:rPr lang="en-US" sz="2400" b="1" dirty="0">
                <a:solidFill>
                  <a:srgbClr val="FFFF00"/>
                </a:solidFill>
              </a:rPr>
              <a:t>abusive</a:t>
            </a:r>
            <a:r>
              <a:rPr lang="en-US" sz="2400" b="1" dirty="0">
                <a:solidFill>
                  <a:srgbClr val="8DEDF7"/>
                </a:solidFill>
              </a:rPr>
              <a:t>.</a:t>
            </a:r>
          </a:p>
          <a:p>
            <a:pPr marL="285750" indent="-285750">
              <a:buFont typeface="Arial" panose="020B0604020202020204" pitchFamily="34" charset="0"/>
              <a:buChar char="•"/>
            </a:pPr>
            <a:r>
              <a:rPr lang="en-US" sz="2400" b="1" dirty="0">
                <a:solidFill>
                  <a:schemeClr val="bg1"/>
                </a:solidFill>
              </a:rPr>
              <a:t>By denigrating and negatively (and falsely) stereotyping the entire Human Race, capitalism’s view of Human nature represents a form of racism---</a:t>
            </a:r>
            <a:r>
              <a:rPr lang="en-US" sz="2400" b="1" dirty="0">
                <a:solidFill>
                  <a:srgbClr val="00FFFF"/>
                </a:solidFill>
              </a:rPr>
              <a:t>anti-Human racism</a:t>
            </a:r>
            <a:r>
              <a:rPr lang="en-US" sz="2400" b="1" dirty="0">
                <a:solidFill>
                  <a:schemeClr val="bg1"/>
                </a:solidFill>
              </a:rPr>
              <a:t>, anti-Public racism.</a:t>
            </a:r>
          </a:p>
          <a:p>
            <a:pPr marL="285750" indent="-285750">
              <a:buFont typeface="Arial" panose="020B0604020202020204" pitchFamily="34" charset="0"/>
              <a:buChar char="•"/>
            </a:pPr>
            <a:r>
              <a:rPr lang="en-US" sz="2400" b="1" dirty="0">
                <a:solidFill>
                  <a:srgbClr val="FFFF00"/>
                </a:solidFill>
              </a:rPr>
              <a:t>Humanity deserves liberation from this abusive view of Human Nature</a:t>
            </a:r>
            <a:r>
              <a:rPr lang="en-US" sz="2400" b="1" dirty="0">
                <a:solidFill>
                  <a:schemeClr val="bg1"/>
                </a:solidFill>
              </a:rPr>
              <a:t>.  </a:t>
            </a:r>
          </a:p>
        </p:txBody>
      </p:sp>
    </p:spTree>
    <p:extLst>
      <p:ext uri="{BB962C8B-B14F-4D97-AF65-F5344CB8AC3E}">
        <p14:creationId xmlns:p14="http://schemas.microsoft.com/office/powerpoint/2010/main" val="2055274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22569D-0362-4DC0-B8DA-E55AC0B823F0}"/>
              </a:ext>
            </a:extLst>
          </p:cNvPr>
          <p:cNvSpPr txBox="1"/>
          <p:nvPr/>
        </p:nvSpPr>
        <p:spPr>
          <a:xfrm>
            <a:off x="3987039" y="219628"/>
            <a:ext cx="4648752" cy="523220"/>
          </a:xfrm>
          <a:prstGeom prst="rect">
            <a:avLst/>
          </a:prstGeom>
          <a:noFill/>
        </p:spPr>
        <p:txBody>
          <a:bodyPr wrap="square" rtlCol="0">
            <a:spAutoFit/>
          </a:bodyPr>
          <a:lstStyle/>
          <a:p>
            <a:r>
              <a:rPr lang="en-US" sz="2800" b="1" dirty="0">
                <a:solidFill>
                  <a:srgbClr val="FFFF00"/>
                </a:solidFill>
              </a:rPr>
              <a:t>A Proposed Summary</a:t>
            </a:r>
          </a:p>
        </p:txBody>
      </p:sp>
      <p:sp>
        <p:nvSpPr>
          <p:cNvPr id="3" name="TextBox 2">
            <a:extLst>
              <a:ext uri="{FF2B5EF4-FFF2-40B4-BE49-F238E27FC236}">
                <a16:creationId xmlns:a16="http://schemas.microsoft.com/office/drawing/2014/main" id="{ED584D0B-EC2A-4565-A305-6DD0BC4BB8D3}"/>
              </a:ext>
            </a:extLst>
          </p:cNvPr>
          <p:cNvSpPr txBox="1"/>
          <p:nvPr/>
        </p:nvSpPr>
        <p:spPr>
          <a:xfrm>
            <a:off x="224287" y="824907"/>
            <a:ext cx="11662913" cy="5632311"/>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bg1"/>
                </a:solidFill>
              </a:rPr>
              <a:t>The world would be better off with an economic model (e.g., a Public Economy model like the CHPEM) that increasingly up-regulates expression of the kind and altruistic  capacities of our Human Nature, instead of a model (Capitalism) that increasingly up-regulates  expression of the non-altruistic capacities of our Human Nature.</a:t>
            </a:r>
          </a:p>
          <a:p>
            <a:pPr marL="285750" indent="-285750">
              <a:buFont typeface="Arial" panose="020B0604020202020204" pitchFamily="34" charset="0"/>
              <a:buChar char="•"/>
            </a:pPr>
            <a:r>
              <a:rPr lang="en-US" sz="2400" b="1" dirty="0">
                <a:solidFill>
                  <a:schemeClr val="accent4">
                    <a:lumMod val="60000"/>
                    <a:lumOff val="40000"/>
                  </a:schemeClr>
                </a:solidFill>
              </a:rPr>
              <a:t>Capitalism’s greatest weakness, its Achilles’ heel</a:t>
            </a:r>
            <a:r>
              <a:rPr lang="en-US" sz="2400" b="1" dirty="0">
                <a:solidFill>
                  <a:schemeClr val="bg1"/>
                </a:solidFill>
              </a:rPr>
              <a:t>, is its negative, incomplete, insulting, and abusive, “gaslighting” view of Human Nature.</a:t>
            </a:r>
          </a:p>
          <a:p>
            <a:pPr marL="285750" indent="-285750">
              <a:buFont typeface="Arial" panose="020B0604020202020204" pitchFamily="34" charset="0"/>
              <a:buChar char="•"/>
            </a:pPr>
            <a:r>
              <a:rPr lang="en-US" sz="2400" b="1" dirty="0">
                <a:solidFill>
                  <a:schemeClr val="bg1"/>
                </a:solidFill>
              </a:rPr>
              <a:t>The most effective way to counter Capitalism with a healthier economic model (e.g., a Public Economy model) is to </a:t>
            </a:r>
            <a:r>
              <a:rPr lang="en-US" sz="2400" b="1" dirty="0">
                <a:solidFill>
                  <a:srgbClr val="FFFF00"/>
                </a:solidFill>
              </a:rPr>
              <a:t>expose the roots of Capitalism</a:t>
            </a:r>
            <a:r>
              <a:rPr lang="en-US" sz="2400" b="1" dirty="0">
                <a:solidFill>
                  <a:srgbClr val="8DEDF7"/>
                </a:solidFill>
              </a:rPr>
              <a:t>---</a:t>
            </a:r>
            <a:r>
              <a:rPr lang="en-US" sz="2400" b="1" dirty="0">
                <a:solidFill>
                  <a:srgbClr val="FFC000"/>
                </a:solidFill>
              </a:rPr>
              <a:t>i.e., </a:t>
            </a:r>
            <a:r>
              <a:rPr lang="en-US" sz="2400" b="1" dirty="0">
                <a:solidFill>
                  <a:schemeClr val="accent4">
                    <a:lumMod val="60000"/>
                    <a:lumOff val="40000"/>
                  </a:schemeClr>
                </a:solidFill>
              </a:rPr>
              <a:t>expose the view of Human Nature upon which Capitalism is based</a:t>
            </a:r>
            <a:r>
              <a:rPr lang="en-US" sz="2400" b="1" dirty="0">
                <a:solidFill>
                  <a:srgbClr val="8DEDF7"/>
                </a:solidFill>
              </a:rPr>
              <a:t> </a:t>
            </a:r>
            <a:r>
              <a:rPr lang="en-US" sz="2400" b="1" dirty="0">
                <a:solidFill>
                  <a:srgbClr val="FFC000"/>
                </a:solidFill>
              </a:rPr>
              <a:t>and that capitalism uses to justify itself and its control over Humanity</a:t>
            </a:r>
            <a:r>
              <a:rPr lang="en-US" sz="2400" b="1" dirty="0">
                <a:solidFill>
                  <a:srgbClr val="8DEDF7"/>
                </a:solidFill>
              </a:rPr>
              <a:t>.</a:t>
            </a:r>
          </a:p>
          <a:p>
            <a:pPr marL="285750" indent="-285750">
              <a:buFont typeface="Arial" panose="020B0604020202020204" pitchFamily="34" charset="0"/>
              <a:buChar char="•"/>
            </a:pPr>
            <a:r>
              <a:rPr lang="en-US" sz="2400" b="1" dirty="0">
                <a:solidFill>
                  <a:schemeClr val="bg1"/>
                </a:solidFill>
              </a:rPr>
              <a:t>The deepest root that has allowed capitalism to dominate (at the expense of alternative ideas) is its misunderstanding and mis-portrayal of  Human Nature. If we </a:t>
            </a:r>
            <a:r>
              <a:rPr lang="en-US" sz="2400" b="1" dirty="0">
                <a:solidFill>
                  <a:srgbClr val="8DEDF7"/>
                </a:solidFill>
              </a:rPr>
              <a:t>expose and increase awareness of capitalism’s roots</a:t>
            </a:r>
            <a:r>
              <a:rPr lang="en-US" sz="2400" b="1" dirty="0">
                <a:solidFill>
                  <a:schemeClr val="bg1"/>
                </a:solidFill>
              </a:rPr>
              <a:t>, it will be easier to replace capitalism’s “Mean Arrangements of Man” and “Social Atrocities” with “Kind Social Arrangements” that create Social Beauty and a Most Precious Freedom for all to enjoy.</a:t>
            </a:r>
          </a:p>
        </p:txBody>
      </p:sp>
    </p:spTree>
    <p:extLst>
      <p:ext uri="{BB962C8B-B14F-4D97-AF65-F5344CB8AC3E}">
        <p14:creationId xmlns:p14="http://schemas.microsoft.com/office/powerpoint/2010/main" val="4396709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15C763-9A01-42BF-A189-5DA7D31A7A04}"/>
              </a:ext>
            </a:extLst>
          </p:cNvPr>
          <p:cNvSpPr txBox="1"/>
          <p:nvPr/>
        </p:nvSpPr>
        <p:spPr>
          <a:xfrm>
            <a:off x="4091607" y="258902"/>
            <a:ext cx="4141306" cy="523220"/>
          </a:xfrm>
          <a:prstGeom prst="rect">
            <a:avLst/>
          </a:prstGeom>
          <a:noFill/>
        </p:spPr>
        <p:txBody>
          <a:bodyPr wrap="square" rtlCol="0">
            <a:spAutoFit/>
          </a:bodyPr>
          <a:lstStyle/>
          <a:p>
            <a:r>
              <a:rPr lang="en-US" sz="2800" b="1" dirty="0">
                <a:solidFill>
                  <a:srgbClr val="FFFF00"/>
                </a:solidFill>
              </a:rPr>
              <a:t>A Proposed Summary</a:t>
            </a:r>
          </a:p>
        </p:txBody>
      </p:sp>
      <p:sp>
        <p:nvSpPr>
          <p:cNvPr id="3" name="TextBox 2">
            <a:extLst>
              <a:ext uri="{FF2B5EF4-FFF2-40B4-BE49-F238E27FC236}">
                <a16:creationId xmlns:a16="http://schemas.microsoft.com/office/drawing/2014/main" id="{FBA43E73-3D2E-4430-951D-D420E4617EDC}"/>
              </a:ext>
            </a:extLst>
          </p:cNvPr>
          <p:cNvSpPr txBox="1"/>
          <p:nvPr/>
        </p:nvSpPr>
        <p:spPr>
          <a:xfrm>
            <a:off x="450573" y="966787"/>
            <a:ext cx="11423373" cy="5632311"/>
          </a:xfrm>
          <a:prstGeom prst="rect">
            <a:avLst/>
          </a:prstGeom>
          <a:noFill/>
        </p:spPr>
        <p:txBody>
          <a:bodyPr wrap="square" rtlCol="0">
            <a:spAutoFit/>
          </a:bodyPr>
          <a:lstStyle/>
          <a:p>
            <a:r>
              <a:rPr lang="en-US" sz="2400" b="1" dirty="0">
                <a:solidFill>
                  <a:schemeClr val="bg1"/>
                </a:solidFill>
              </a:rPr>
              <a:t>The fears, confusion, insecurities, and diminished feelings of self-worth generated by an abusive economic system’s view of Human Nature have been standing in the way of our doing something wonderful---democratically  and calmly creating Public Economies, Vast Public Activity, and Social Beauty, to replace the Mean Arrangements of Capitalism.</a:t>
            </a:r>
          </a:p>
          <a:p>
            <a:endParaRPr lang="en-US" sz="2400" b="1" dirty="0">
              <a:solidFill>
                <a:schemeClr val="bg1"/>
              </a:solidFill>
            </a:endParaRPr>
          </a:p>
          <a:p>
            <a:r>
              <a:rPr lang="en-US" sz="2400" b="1" dirty="0">
                <a:solidFill>
                  <a:schemeClr val="bg1"/>
                </a:solidFill>
              </a:rPr>
              <a:t>By focusing on </a:t>
            </a:r>
            <a:r>
              <a:rPr lang="en-US" sz="2400" b="1" dirty="0">
                <a:solidFill>
                  <a:srgbClr val="8DEDF7"/>
                </a:solidFill>
              </a:rPr>
              <a:t>promotion of a positive view of Human Nature and a positive alternative to capitalism,  </a:t>
            </a:r>
            <a:r>
              <a:rPr lang="en-US" sz="2400" b="1" dirty="0">
                <a:solidFill>
                  <a:schemeClr val="bg1"/>
                </a:solidFill>
              </a:rPr>
              <a:t>and by </a:t>
            </a:r>
            <a:r>
              <a:rPr lang="en-US" sz="2400" b="1" dirty="0">
                <a:solidFill>
                  <a:srgbClr val="8DEDF7"/>
                </a:solidFill>
              </a:rPr>
              <a:t>exposing the roots of Capitalism (its negative view of Human Nature, in particular)</a:t>
            </a:r>
            <a:r>
              <a:rPr lang="en-US" sz="2400" b="1" dirty="0">
                <a:solidFill>
                  <a:schemeClr val="bg1"/>
                </a:solidFill>
              </a:rPr>
              <a:t>, Humanity can regain its suppressed dignity and self-confidence, liberate itself from capitalism’s abusive control, and create the Social Beauty that Humanity, and the Earth itself, deserve.  </a:t>
            </a:r>
          </a:p>
          <a:p>
            <a:endParaRPr lang="en-US" sz="2400" b="1" dirty="0">
              <a:solidFill>
                <a:schemeClr val="bg1"/>
              </a:solidFill>
            </a:endParaRPr>
          </a:p>
          <a:p>
            <a:r>
              <a:rPr lang="en-US" sz="2400" b="1" dirty="0">
                <a:solidFill>
                  <a:schemeClr val="bg1"/>
                </a:solidFill>
              </a:rPr>
              <a:t>Then, Humanity will be able to enjoy the most precious of freedoms: The freedom that comes from participating in comprehensive public efforts to genuinely look after others; </a:t>
            </a:r>
            <a:r>
              <a:rPr lang="en-US" sz="2400" b="1" dirty="0">
                <a:solidFill>
                  <a:srgbClr val="FFFF00"/>
                </a:solidFill>
              </a:rPr>
              <a:t>the freedom to enjoy widespread up-regulated expression of the human capacity for kindness--in oneself and in the larger society</a:t>
            </a:r>
            <a:r>
              <a:rPr lang="en-US" sz="2400" b="1" dirty="0">
                <a:solidFill>
                  <a:schemeClr val="bg1"/>
                </a:solidFill>
              </a:rPr>
              <a:t>, both of which depend on each other.</a:t>
            </a:r>
          </a:p>
        </p:txBody>
      </p:sp>
    </p:spTree>
    <p:extLst>
      <p:ext uri="{BB962C8B-B14F-4D97-AF65-F5344CB8AC3E}">
        <p14:creationId xmlns:p14="http://schemas.microsoft.com/office/powerpoint/2010/main" val="14902322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861E12-341F-473D-B8D2-8F5BE2D21672}"/>
              </a:ext>
            </a:extLst>
          </p:cNvPr>
          <p:cNvSpPr txBox="1"/>
          <p:nvPr/>
        </p:nvSpPr>
        <p:spPr>
          <a:xfrm>
            <a:off x="1384228" y="1241481"/>
            <a:ext cx="9088239" cy="1508105"/>
          </a:xfrm>
          <a:prstGeom prst="rect">
            <a:avLst/>
          </a:prstGeom>
          <a:noFill/>
        </p:spPr>
        <p:txBody>
          <a:bodyPr wrap="square" rtlCol="0">
            <a:spAutoFit/>
          </a:bodyPr>
          <a:lstStyle/>
          <a:p>
            <a:r>
              <a:rPr lang="en-US" sz="3200" b="1" dirty="0">
                <a:solidFill>
                  <a:srgbClr val="FFFF00"/>
                </a:solidFill>
              </a:rPr>
              <a:t>Related Chapters in “Sowing Seeds of Social Beauty”</a:t>
            </a:r>
          </a:p>
          <a:p>
            <a:endParaRPr lang="en-US" sz="3200" b="1" dirty="0">
              <a:solidFill>
                <a:srgbClr val="FFFF00"/>
              </a:solidFill>
            </a:endParaRPr>
          </a:p>
          <a:p>
            <a:endParaRPr lang="en-US" sz="2800" b="1" dirty="0">
              <a:solidFill>
                <a:srgbClr val="FFFF00"/>
              </a:solidFill>
            </a:endParaRPr>
          </a:p>
        </p:txBody>
      </p:sp>
      <p:sp>
        <p:nvSpPr>
          <p:cNvPr id="3" name="TextBox 2">
            <a:extLst>
              <a:ext uri="{FF2B5EF4-FFF2-40B4-BE49-F238E27FC236}">
                <a16:creationId xmlns:a16="http://schemas.microsoft.com/office/drawing/2014/main" id="{DEC6F8E1-A6B2-42EB-A9CB-52B394B08450}"/>
              </a:ext>
            </a:extLst>
          </p:cNvPr>
          <p:cNvSpPr txBox="1"/>
          <p:nvPr/>
        </p:nvSpPr>
        <p:spPr>
          <a:xfrm>
            <a:off x="823510" y="2521746"/>
            <a:ext cx="9984261" cy="1384995"/>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Chapter 15: Human Nature</a:t>
            </a:r>
          </a:p>
          <a:p>
            <a:pPr marL="285750" indent="-285750">
              <a:buFont typeface="Arial" panose="020B0604020202020204" pitchFamily="34" charset="0"/>
              <a:buChar char="•"/>
            </a:pPr>
            <a:r>
              <a:rPr lang="en-US" sz="2800" b="1" dirty="0">
                <a:solidFill>
                  <a:schemeClr val="bg1"/>
                </a:solidFill>
              </a:rPr>
              <a:t>Chapter 16: The Concept of Up-Regulation and Down-Regulation of the Expression of Human Behavioral Capacities</a:t>
            </a:r>
          </a:p>
        </p:txBody>
      </p:sp>
    </p:spTree>
    <p:extLst>
      <p:ext uri="{BB962C8B-B14F-4D97-AF65-F5344CB8AC3E}">
        <p14:creationId xmlns:p14="http://schemas.microsoft.com/office/powerpoint/2010/main" val="1205341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246611-C578-4FFB-8882-C27F92B5D6BA}"/>
              </a:ext>
            </a:extLst>
          </p:cNvPr>
          <p:cNvSpPr txBox="1"/>
          <p:nvPr/>
        </p:nvSpPr>
        <p:spPr>
          <a:xfrm>
            <a:off x="-185530" y="5091762"/>
            <a:ext cx="9952382" cy="1264588"/>
          </a:xfrm>
          <a:prstGeom prst="rect">
            <a:avLst/>
          </a:prstGeom>
        </p:spPr>
        <p:txBody>
          <a:bodyPr vert="horz" lIns="91440" tIns="45720" rIns="91440" bIns="45720" rtlCol="0" anchor="ctr">
            <a:normAutofit fontScale="92500"/>
          </a:bodyPr>
          <a:lstStyle/>
          <a:p>
            <a:pPr algn="r">
              <a:lnSpc>
                <a:spcPct val="90000"/>
              </a:lnSpc>
              <a:spcBef>
                <a:spcPct val="0"/>
              </a:spcBef>
              <a:spcAft>
                <a:spcPts val="600"/>
              </a:spcAft>
            </a:pPr>
            <a:r>
              <a:rPr lang="en-US" sz="3200" b="1" kern="1200" dirty="0">
                <a:solidFill>
                  <a:srgbClr val="8DEDF7"/>
                </a:solidFill>
                <a:latin typeface="Papyrus" panose="03070502060502030205" pitchFamily="66" charset="0"/>
                <a:ea typeface="+mj-ea"/>
                <a:cs typeface="+mj-cs"/>
              </a:rPr>
              <a:t>Examining the Roots of Capitalism; Sowing the Seeds of </a:t>
            </a:r>
          </a:p>
          <a:p>
            <a:pPr algn="r">
              <a:lnSpc>
                <a:spcPct val="90000"/>
              </a:lnSpc>
              <a:spcBef>
                <a:spcPct val="0"/>
              </a:spcBef>
              <a:spcAft>
                <a:spcPts val="600"/>
              </a:spcAft>
            </a:pPr>
            <a:r>
              <a:rPr lang="en-US" sz="3200" b="1" kern="1200" dirty="0">
                <a:solidFill>
                  <a:srgbClr val="8DEDF7"/>
                </a:solidFill>
                <a:latin typeface="Papyrus" panose="03070502060502030205" pitchFamily="66" charset="0"/>
                <a:ea typeface="+mj-ea"/>
                <a:cs typeface="+mj-cs"/>
              </a:rPr>
              <a:t>Public Economy and Social Beauty</a:t>
            </a:r>
          </a:p>
        </p:txBody>
      </p:sp>
      <p:pic>
        <p:nvPicPr>
          <p:cNvPr id="1026" name="Picture 2" descr="A picture containing fabric&#10;&#10;Description automatically generated">
            <a:extLst>
              <a:ext uri="{FF2B5EF4-FFF2-40B4-BE49-F238E27FC236}">
                <a16:creationId xmlns:a16="http://schemas.microsoft.com/office/drawing/2014/main" id="{1DBC2C1D-C956-4165-940D-15CA2EB052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783" b="14841"/>
          <a:stretch/>
        </p:blipFill>
        <p:spPr bwMode="auto">
          <a:xfrm>
            <a:off x="-3983" y="-13242"/>
            <a:ext cx="12192000" cy="4571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45A469-5139-4AA4-A591-A33127D1947A}"/>
              </a:ext>
            </a:extLst>
          </p:cNvPr>
          <p:cNvSpPr txBox="1"/>
          <p:nvPr/>
        </p:nvSpPr>
        <p:spPr>
          <a:xfrm>
            <a:off x="10319465" y="5724056"/>
            <a:ext cx="1868552" cy="923330"/>
          </a:xfrm>
          <a:prstGeom prst="rect">
            <a:avLst/>
          </a:prstGeom>
          <a:noFill/>
        </p:spPr>
        <p:txBody>
          <a:bodyPr wrap="square" rtlCol="0">
            <a:spAutoFit/>
          </a:bodyPr>
          <a:lstStyle/>
          <a:p>
            <a:r>
              <a:rPr lang="en-US" b="1" dirty="0">
                <a:solidFill>
                  <a:srgbClr val="8DEDF7"/>
                </a:solidFill>
                <a:latin typeface="Papyrus" panose="03070502060502030205" pitchFamily="66" charset="0"/>
              </a:rPr>
              <a:t>Notes From The Social Clinic</a:t>
            </a:r>
          </a:p>
        </p:txBody>
      </p:sp>
      <p:sp>
        <p:nvSpPr>
          <p:cNvPr id="4" name="TextBox 3">
            <a:extLst>
              <a:ext uri="{FF2B5EF4-FFF2-40B4-BE49-F238E27FC236}">
                <a16:creationId xmlns:a16="http://schemas.microsoft.com/office/drawing/2014/main" id="{41C4B3DB-EBAA-4D89-90F2-96F1259D40D5}"/>
              </a:ext>
            </a:extLst>
          </p:cNvPr>
          <p:cNvSpPr txBox="1"/>
          <p:nvPr/>
        </p:nvSpPr>
        <p:spPr>
          <a:xfrm>
            <a:off x="331303" y="6356350"/>
            <a:ext cx="4015409" cy="369332"/>
          </a:xfrm>
          <a:prstGeom prst="rect">
            <a:avLst/>
          </a:prstGeom>
          <a:noFill/>
        </p:spPr>
        <p:txBody>
          <a:bodyPr wrap="square" rtlCol="0">
            <a:spAutoFit/>
          </a:bodyPr>
          <a:lstStyle/>
          <a:p>
            <a:r>
              <a:rPr lang="en-US" b="1" dirty="0">
                <a:solidFill>
                  <a:srgbClr val="8DEDF7"/>
                </a:solidFill>
                <a:latin typeface="Papyrus" panose="03070502060502030205" pitchFamily="66" charset="0"/>
              </a:rPr>
              <a:t>The End, or perhaps a beginning….?</a:t>
            </a:r>
          </a:p>
        </p:txBody>
      </p:sp>
    </p:spTree>
    <p:extLst>
      <p:ext uri="{BB962C8B-B14F-4D97-AF65-F5344CB8AC3E}">
        <p14:creationId xmlns:p14="http://schemas.microsoft.com/office/powerpoint/2010/main" val="1118761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557932"/>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571992"/>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571992"/>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79019"/>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9019"/>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586061"/>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586061"/>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586061"/>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586061"/>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4586061"/>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586061"/>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600135"/>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586048"/>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586048"/>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38ED0005-D2A3-4D42-8AF3-90645569E427}"/>
              </a:ext>
            </a:extLst>
          </p:cNvPr>
          <p:cNvSpPr txBox="1"/>
          <p:nvPr/>
        </p:nvSpPr>
        <p:spPr>
          <a:xfrm>
            <a:off x="4389120" y="233863"/>
            <a:ext cx="3840480" cy="584775"/>
          </a:xfrm>
          <a:prstGeom prst="rect">
            <a:avLst/>
          </a:prstGeom>
          <a:noFill/>
        </p:spPr>
        <p:txBody>
          <a:bodyPr wrap="square" rtlCol="0">
            <a:spAutoFit/>
          </a:bodyPr>
          <a:lstStyle/>
          <a:p>
            <a:r>
              <a:rPr lang="en-US" sz="3200" b="1" dirty="0">
                <a:solidFill>
                  <a:srgbClr val="FFFF00"/>
                </a:solidFill>
              </a:rPr>
              <a:t>HUMAN NATURE</a:t>
            </a:r>
          </a:p>
        </p:txBody>
      </p:sp>
      <p:sp>
        <p:nvSpPr>
          <p:cNvPr id="23" name="TextBox 22">
            <a:extLst>
              <a:ext uri="{FF2B5EF4-FFF2-40B4-BE49-F238E27FC236}">
                <a16:creationId xmlns:a16="http://schemas.microsoft.com/office/drawing/2014/main" id="{8246ABD7-B098-46B6-8A42-4493D3632879}"/>
              </a:ext>
            </a:extLst>
          </p:cNvPr>
          <p:cNvSpPr txBox="1"/>
          <p:nvPr/>
        </p:nvSpPr>
        <p:spPr>
          <a:xfrm>
            <a:off x="702365" y="951617"/>
            <a:ext cx="10520075" cy="1077218"/>
          </a:xfrm>
          <a:prstGeom prst="rect">
            <a:avLst/>
          </a:prstGeom>
          <a:noFill/>
        </p:spPr>
        <p:txBody>
          <a:bodyPr wrap="square" rtlCol="0">
            <a:spAutoFit/>
          </a:bodyPr>
          <a:lstStyle/>
          <a:p>
            <a:pPr algn="ctr"/>
            <a:r>
              <a:rPr lang="en-US" sz="3200" b="1" dirty="0">
                <a:solidFill>
                  <a:srgbClr val="8DEDF7"/>
                </a:solidFill>
              </a:rPr>
              <a:t>The Spectrum of Our Human Behavioral Capacities:  </a:t>
            </a:r>
          </a:p>
          <a:p>
            <a:pPr algn="ctr"/>
            <a:r>
              <a:rPr lang="en-US" sz="3200" b="1" dirty="0">
                <a:solidFill>
                  <a:srgbClr val="8DEDF7"/>
                </a:solidFill>
              </a:rPr>
              <a:t>A Hypothesis</a:t>
            </a:r>
          </a:p>
        </p:txBody>
      </p:sp>
      <p:sp>
        <p:nvSpPr>
          <p:cNvPr id="24" name="TextBox 23">
            <a:extLst>
              <a:ext uri="{FF2B5EF4-FFF2-40B4-BE49-F238E27FC236}">
                <a16:creationId xmlns:a16="http://schemas.microsoft.com/office/drawing/2014/main" id="{C9AFA7F4-C01C-4D02-B5FC-471CAC35ADB6}"/>
              </a:ext>
            </a:extLst>
          </p:cNvPr>
          <p:cNvSpPr txBox="1"/>
          <p:nvPr/>
        </p:nvSpPr>
        <p:spPr>
          <a:xfrm>
            <a:off x="956602" y="5522534"/>
            <a:ext cx="1783243"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25" name="TextBox 24">
            <a:extLst>
              <a:ext uri="{FF2B5EF4-FFF2-40B4-BE49-F238E27FC236}">
                <a16:creationId xmlns:a16="http://schemas.microsoft.com/office/drawing/2014/main" id="{75BB5C72-90CB-40E3-96E5-484900D120B3}"/>
              </a:ext>
            </a:extLst>
          </p:cNvPr>
          <p:cNvSpPr txBox="1"/>
          <p:nvPr/>
        </p:nvSpPr>
        <p:spPr>
          <a:xfrm>
            <a:off x="9636382" y="5522534"/>
            <a:ext cx="2419643" cy="1200329"/>
          </a:xfrm>
          <a:prstGeom prst="rect">
            <a:avLst/>
          </a:prstGeom>
          <a:noFill/>
        </p:spPr>
        <p:txBody>
          <a:bodyPr wrap="square" rtlCol="0">
            <a:spAutoFit/>
          </a:bodyPr>
          <a:lstStyle/>
          <a:p>
            <a:pPr algn="ctr"/>
            <a:r>
              <a:rPr lang="en-US" sz="2400" b="1" dirty="0">
                <a:solidFill>
                  <a:schemeClr val="bg1"/>
                </a:solidFill>
              </a:rPr>
              <a:t>    Extraordinary</a:t>
            </a:r>
          </a:p>
          <a:p>
            <a:pPr algn="ctr"/>
            <a:r>
              <a:rPr lang="en-US" sz="2400" b="1" dirty="0">
                <a:solidFill>
                  <a:schemeClr val="bg1"/>
                </a:solidFill>
              </a:rPr>
              <a:t>        Altruism and kindness</a:t>
            </a:r>
          </a:p>
        </p:txBody>
      </p:sp>
      <p:sp>
        <p:nvSpPr>
          <p:cNvPr id="26" name="TextBox 25">
            <a:extLst>
              <a:ext uri="{FF2B5EF4-FFF2-40B4-BE49-F238E27FC236}">
                <a16:creationId xmlns:a16="http://schemas.microsoft.com/office/drawing/2014/main" id="{60A5AC4D-4197-40D2-B517-A1EB089F1BCE}"/>
              </a:ext>
            </a:extLst>
          </p:cNvPr>
          <p:cNvSpPr txBox="1"/>
          <p:nvPr/>
        </p:nvSpPr>
        <p:spPr>
          <a:xfrm>
            <a:off x="3137095" y="5522533"/>
            <a:ext cx="2534519" cy="1200329"/>
          </a:xfrm>
          <a:prstGeom prst="rect">
            <a:avLst/>
          </a:prstGeom>
          <a:noFill/>
        </p:spPr>
        <p:txBody>
          <a:bodyPr wrap="square" rtlCol="0">
            <a:spAutoFit/>
          </a:bodyPr>
          <a:lstStyle/>
          <a:p>
            <a:r>
              <a:rPr lang="en-US" sz="2400" b="1" dirty="0">
                <a:solidFill>
                  <a:schemeClr val="bg1"/>
                </a:solidFill>
              </a:rPr>
              <a:t>Capacities for relatively unkind behaviors</a:t>
            </a:r>
          </a:p>
        </p:txBody>
      </p:sp>
      <p:sp>
        <p:nvSpPr>
          <p:cNvPr id="27" name="TextBox 26">
            <a:extLst>
              <a:ext uri="{FF2B5EF4-FFF2-40B4-BE49-F238E27FC236}">
                <a16:creationId xmlns:a16="http://schemas.microsoft.com/office/drawing/2014/main" id="{20F8B59C-F475-4EA6-996C-58A0CEBAA658}"/>
              </a:ext>
            </a:extLst>
          </p:cNvPr>
          <p:cNvSpPr txBox="1"/>
          <p:nvPr/>
        </p:nvSpPr>
        <p:spPr>
          <a:xfrm>
            <a:off x="6748632" y="5522532"/>
            <a:ext cx="2419636" cy="1200329"/>
          </a:xfrm>
          <a:prstGeom prst="rect">
            <a:avLst/>
          </a:prstGeom>
          <a:noFill/>
        </p:spPr>
        <p:txBody>
          <a:bodyPr wrap="square" rtlCol="0">
            <a:spAutoFit/>
          </a:bodyPr>
          <a:lstStyle/>
          <a:p>
            <a:r>
              <a:rPr lang="en-US" sz="2400" b="1" dirty="0">
                <a:solidFill>
                  <a:schemeClr val="bg1"/>
                </a:solidFill>
              </a:rPr>
              <a:t>Capacities for  </a:t>
            </a:r>
          </a:p>
          <a:p>
            <a:r>
              <a:rPr lang="en-US" sz="2400" b="1" dirty="0">
                <a:solidFill>
                  <a:schemeClr val="bg1"/>
                </a:solidFill>
              </a:rPr>
              <a:t>Relatively Kind behaviors</a:t>
            </a:r>
          </a:p>
        </p:txBody>
      </p:sp>
      <p:cxnSp>
        <p:nvCxnSpPr>
          <p:cNvPr id="29" name="Straight Arrow Connector 28">
            <a:extLst>
              <a:ext uri="{FF2B5EF4-FFF2-40B4-BE49-F238E27FC236}">
                <a16:creationId xmlns:a16="http://schemas.microsoft.com/office/drawing/2014/main" id="{E9BDA6B2-BAEF-4484-9AE1-EB33D2B2E76C}"/>
              </a:ext>
            </a:extLst>
          </p:cNvPr>
          <p:cNvCxnSpPr>
            <a:cxnSpLocks/>
          </p:cNvCxnSpPr>
          <p:nvPr/>
        </p:nvCxnSpPr>
        <p:spPr>
          <a:xfrm flipV="1">
            <a:off x="1636549" y="5106572"/>
            <a:ext cx="135980" cy="303413"/>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F8A86E8-8CD7-43FF-971F-3118DDDABCEC}"/>
              </a:ext>
            </a:extLst>
          </p:cNvPr>
          <p:cNvCxnSpPr/>
          <p:nvPr/>
        </p:nvCxnSpPr>
        <p:spPr>
          <a:xfrm flipH="1" flipV="1">
            <a:off x="10925908" y="5120646"/>
            <a:ext cx="243840" cy="289339"/>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A961199-DACE-4F9D-A7F4-50E60C07E004}"/>
              </a:ext>
            </a:extLst>
          </p:cNvPr>
          <p:cNvCxnSpPr>
            <a:cxnSpLocks/>
          </p:cNvCxnSpPr>
          <p:nvPr/>
        </p:nvCxnSpPr>
        <p:spPr>
          <a:xfrm flipH="1" flipV="1">
            <a:off x="3038622" y="5120646"/>
            <a:ext cx="98473" cy="387790"/>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4590F91-B689-42A5-8282-A60DBC67B822}"/>
              </a:ext>
            </a:extLst>
          </p:cNvPr>
          <p:cNvCxnSpPr>
            <a:cxnSpLocks/>
          </p:cNvCxnSpPr>
          <p:nvPr/>
        </p:nvCxnSpPr>
        <p:spPr>
          <a:xfrm flipV="1">
            <a:off x="4968357" y="5258278"/>
            <a:ext cx="306008" cy="287079"/>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0BAFE55-25A0-47B8-846C-CB78E7532FE6}"/>
              </a:ext>
            </a:extLst>
          </p:cNvPr>
          <p:cNvCxnSpPr/>
          <p:nvPr/>
        </p:nvCxnSpPr>
        <p:spPr>
          <a:xfrm flipH="1" flipV="1">
            <a:off x="6748632" y="5106572"/>
            <a:ext cx="257080" cy="401864"/>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6679BFE-B2B9-4225-837F-53CC5F4D8B49}"/>
              </a:ext>
            </a:extLst>
          </p:cNvPr>
          <p:cNvCxnSpPr/>
          <p:nvPr/>
        </p:nvCxnSpPr>
        <p:spPr>
          <a:xfrm flipV="1">
            <a:off x="8547652" y="5120646"/>
            <a:ext cx="744070" cy="387790"/>
          </a:xfrm>
          <a:prstGeom prst="straightConnector1">
            <a:avLst/>
          </a:prstGeom>
          <a:ln w="38100">
            <a:solidFill>
              <a:srgbClr val="8DEDF7"/>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1D019C5-728E-4E19-BC75-F5C167BBEEA6}"/>
              </a:ext>
            </a:extLst>
          </p:cNvPr>
          <p:cNvSpPr txBox="1"/>
          <p:nvPr/>
        </p:nvSpPr>
        <p:spPr>
          <a:xfrm>
            <a:off x="702365" y="2148034"/>
            <a:ext cx="10801953" cy="1938992"/>
          </a:xfrm>
          <a:prstGeom prst="rect">
            <a:avLst/>
          </a:prstGeom>
          <a:noFill/>
        </p:spPr>
        <p:txBody>
          <a:bodyPr wrap="square" rtlCol="0">
            <a:spAutoFit/>
          </a:bodyPr>
          <a:lstStyle/>
          <a:p>
            <a:r>
              <a:rPr lang="en-US" sz="2400" b="1" dirty="0">
                <a:solidFill>
                  <a:schemeClr val="bg1"/>
                </a:solidFill>
              </a:rPr>
              <a:t>All of us appear to have a spectrum of innate behavioral capacities.  At one end of the spectrum, each of us has at least some capacity to behave kindly and altruistically; at the other end of the spectrum, each of us has at least some capacity to behave selfishly (non-altruistically) and unkindly.  Between these two extremes are our capacities to behave relatively kindly or relatively unkindly.</a:t>
            </a:r>
          </a:p>
        </p:txBody>
      </p:sp>
    </p:spTree>
    <p:extLst>
      <p:ext uri="{BB962C8B-B14F-4D97-AF65-F5344CB8AC3E}">
        <p14:creationId xmlns:p14="http://schemas.microsoft.com/office/powerpoint/2010/main" val="3469871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4"/>
            <a:ext cx="576776" cy="2391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73526" y="4346920"/>
            <a:ext cx="576776" cy="4923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459462"/>
            <a:ext cx="576776" cy="3868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9019"/>
            <a:ext cx="576776" cy="2672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248446"/>
            <a:ext cx="576776" cy="60489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149977"/>
            <a:ext cx="576776" cy="7033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248446"/>
            <a:ext cx="576776" cy="60489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346920"/>
            <a:ext cx="576776" cy="50642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4459462"/>
            <a:ext cx="576776" cy="393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543858"/>
            <a:ext cx="576776" cy="30948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557932"/>
            <a:ext cx="576776" cy="30948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600134"/>
            <a:ext cx="576776" cy="2531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698608"/>
            <a:ext cx="576776" cy="15472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6E95AFF-2FFF-4DD2-B543-E718C7A9B734}"/>
              </a:ext>
            </a:extLst>
          </p:cNvPr>
          <p:cNvSpPr txBox="1"/>
          <p:nvPr/>
        </p:nvSpPr>
        <p:spPr>
          <a:xfrm>
            <a:off x="1772529" y="579281"/>
            <a:ext cx="9073674" cy="584775"/>
          </a:xfrm>
          <a:prstGeom prst="rect">
            <a:avLst/>
          </a:prstGeom>
          <a:noFill/>
        </p:spPr>
        <p:txBody>
          <a:bodyPr wrap="square" rtlCol="0">
            <a:spAutoFit/>
          </a:bodyPr>
          <a:lstStyle/>
          <a:p>
            <a:r>
              <a:rPr lang="en-US" sz="3200" b="1" dirty="0">
                <a:solidFill>
                  <a:srgbClr val="8DEDF7"/>
                </a:solidFill>
              </a:rPr>
              <a:t>The Spectrum of Our Human Behavioral Capacities</a:t>
            </a:r>
          </a:p>
        </p:txBody>
      </p:sp>
      <p:sp>
        <p:nvSpPr>
          <p:cNvPr id="4" name="TextBox 3">
            <a:extLst>
              <a:ext uri="{FF2B5EF4-FFF2-40B4-BE49-F238E27FC236}">
                <a16:creationId xmlns:a16="http://schemas.microsoft.com/office/drawing/2014/main" id="{5E1C7949-CEB2-44B5-90AF-0CEF9BA75E98}"/>
              </a:ext>
            </a:extLst>
          </p:cNvPr>
          <p:cNvSpPr txBox="1"/>
          <p:nvPr/>
        </p:nvSpPr>
        <p:spPr>
          <a:xfrm>
            <a:off x="9938839" y="5155334"/>
            <a:ext cx="2433711" cy="830997"/>
          </a:xfrm>
          <a:prstGeom prst="rect">
            <a:avLst/>
          </a:prstGeom>
          <a:noFill/>
        </p:spPr>
        <p:txBody>
          <a:bodyPr wrap="square" rtlCol="0">
            <a:spAutoFit/>
          </a:bodyPr>
          <a:lstStyle/>
          <a:p>
            <a:r>
              <a:rPr lang="en-US" sz="2400" b="1" dirty="0">
                <a:solidFill>
                  <a:schemeClr val="bg1"/>
                </a:solidFill>
              </a:rPr>
              <a:t>Extraordinary </a:t>
            </a:r>
          </a:p>
          <a:p>
            <a:r>
              <a:rPr lang="en-US" sz="2400" b="1" dirty="0">
                <a:solidFill>
                  <a:schemeClr val="bg1"/>
                </a:solidFill>
              </a:rPr>
              <a:t>Altruism</a:t>
            </a:r>
          </a:p>
        </p:txBody>
      </p:sp>
      <p:sp>
        <p:nvSpPr>
          <p:cNvPr id="21" name="TextBox 20">
            <a:extLst>
              <a:ext uri="{FF2B5EF4-FFF2-40B4-BE49-F238E27FC236}">
                <a16:creationId xmlns:a16="http://schemas.microsoft.com/office/drawing/2014/main" id="{9A9D4FE2-0CB3-45BE-BEF1-DC3EC9B69E3B}"/>
              </a:ext>
            </a:extLst>
          </p:cNvPr>
          <p:cNvSpPr txBox="1"/>
          <p:nvPr/>
        </p:nvSpPr>
        <p:spPr>
          <a:xfrm>
            <a:off x="893299" y="5050310"/>
            <a:ext cx="1856935"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2" name="TextBox 1">
            <a:extLst>
              <a:ext uri="{FF2B5EF4-FFF2-40B4-BE49-F238E27FC236}">
                <a16:creationId xmlns:a16="http://schemas.microsoft.com/office/drawing/2014/main" id="{E4606B56-1A1F-4DF6-AA84-3D39E71496C9}"/>
              </a:ext>
            </a:extLst>
          </p:cNvPr>
          <p:cNvSpPr txBox="1"/>
          <p:nvPr/>
        </p:nvSpPr>
        <p:spPr>
          <a:xfrm>
            <a:off x="1258957" y="1736035"/>
            <a:ext cx="10005391" cy="1938992"/>
          </a:xfrm>
          <a:prstGeom prst="rect">
            <a:avLst/>
          </a:prstGeom>
          <a:noFill/>
        </p:spPr>
        <p:txBody>
          <a:bodyPr wrap="square" rtlCol="0">
            <a:spAutoFit/>
          </a:bodyPr>
          <a:lstStyle/>
          <a:p>
            <a:r>
              <a:rPr lang="en-US" sz="2400" b="1" dirty="0">
                <a:solidFill>
                  <a:schemeClr val="bg1"/>
                </a:solidFill>
              </a:rPr>
              <a:t>In individual persons, these innate capacities are </a:t>
            </a:r>
            <a:r>
              <a:rPr lang="en-US" sz="2400" b="1" dirty="0">
                <a:solidFill>
                  <a:srgbClr val="FFFF00"/>
                </a:solidFill>
              </a:rPr>
              <a:t>probably not equal in size</a:t>
            </a:r>
            <a:r>
              <a:rPr lang="en-US" sz="2400" b="1" dirty="0">
                <a:solidFill>
                  <a:schemeClr val="bg1"/>
                </a:solidFill>
              </a:rPr>
              <a:t>.  Plus, all of us are at least a little different.  Fortunately, most people have relatively small capacities to behave with ruthless selfishness.  Most people appear to have greater capacities for behaviors between the two extremes than at the extremes.</a:t>
            </a:r>
          </a:p>
        </p:txBody>
      </p:sp>
    </p:spTree>
    <p:extLst>
      <p:ext uri="{BB962C8B-B14F-4D97-AF65-F5344CB8AC3E}">
        <p14:creationId xmlns:p14="http://schemas.microsoft.com/office/powerpoint/2010/main" val="3309449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15C7FE47-311C-4D60-B66C-211825B31F6F}"/>
              </a:ext>
            </a:extLst>
          </p:cNvPr>
          <p:cNvSpPr txBox="1"/>
          <p:nvPr/>
        </p:nvSpPr>
        <p:spPr>
          <a:xfrm>
            <a:off x="9981041" y="5113131"/>
            <a:ext cx="2011680" cy="830997"/>
          </a:xfrm>
          <a:prstGeom prst="rect">
            <a:avLst/>
          </a:prstGeom>
          <a:noFill/>
        </p:spPr>
        <p:txBody>
          <a:bodyPr wrap="square" rtlCol="0">
            <a:spAutoFit/>
          </a:bodyPr>
          <a:lstStyle/>
          <a:p>
            <a:r>
              <a:rPr lang="en-US" sz="2400" b="1" dirty="0">
                <a:solidFill>
                  <a:schemeClr val="bg1"/>
                </a:solidFill>
              </a:rPr>
              <a:t>Extraordinary</a:t>
            </a:r>
          </a:p>
          <a:p>
            <a:r>
              <a:rPr lang="en-US" sz="2400" b="1" dirty="0">
                <a:solidFill>
                  <a:schemeClr val="bg1"/>
                </a:solidFill>
              </a:rPr>
              <a:t>Altruism</a:t>
            </a:r>
          </a:p>
        </p:txBody>
      </p:sp>
      <p:sp>
        <p:nvSpPr>
          <p:cNvPr id="3" name="TextBox 2">
            <a:extLst>
              <a:ext uri="{FF2B5EF4-FFF2-40B4-BE49-F238E27FC236}">
                <a16:creationId xmlns:a16="http://schemas.microsoft.com/office/drawing/2014/main" id="{16C09ED0-4E83-4DA8-A921-1431EE04EDBB}"/>
              </a:ext>
            </a:extLst>
          </p:cNvPr>
          <p:cNvSpPr txBox="1"/>
          <p:nvPr/>
        </p:nvSpPr>
        <p:spPr>
          <a:xfrm>
            <a:off x="956603" y="5113131"/>
            <a:ext cx="1631852" cy="830997"/>
          </a:xfrm>
          <a:prstGeom prst="rect">
            <a:avLst/>
          </a:prstGeom>
          <a:noFill/>
        </p:spPr>
        <p:txBody>
          <a:bodyPr wrap="square" rtlCol="0">
            <a:spAutoFit/>
          </a:bodyPr>
          <a:lstStyle/>
          <a:p>
            <a:r>
              <a:rPr lang="en-US" sz="2400" b="1" dirty="0">
                <a:solidFill>
                  <a:schemeClr val="bg1"/>
                </a:solidFill>
              </a:rPr>
              <a:t>Ruthless</a:t>
            </a:r>
          </a:p>
          <a:p>
            <a:r>
              <a:rPr lang="en-US" sz="2400" b="1" dirty="0">
                <a:solidFill>
                  <a:schemeClr val="bg1"/>
                </a:solidFill>
              </a:rPr>
              <a:t>Selfishness</a:t>
            </a:r>
          </a:p>
        </p:txBody>
      </p:sp>
      <p:sp>
        <p:nvSpPr>
          <p:cNvPr id="4" name="TextBox 3">
            <a:extLst>
              <a:ext uri="{FF2B5EF4-FFF2-40B4-BE49-F238E27FC236}">
                <a16:creationId xmlns:a16="http://schemas.microsoft.com/office/drawing/2014/main" id="{91716D33-9B73-4E0C-9A77-A424285B4995}"/>
              </a:ext>
            </a:extLst>
          </p:cNvPr>
          <p:cNvSpPr txBox="1"/>
          <p:nvPr/>
        </p:nvSpPr>
        <p:spPr>
          <a:xfrm>
            <a:off x="752623" y="496419"/>
            <a:ext cx="11240098" cy="584775"/>
          </a:xfrm>
          <a:prstGeom prst="rect">
            <a:avLst/>
          </a:prstGeom>
          <a:noFill/>
        </p:spPr>
        <p:txBody>
          <a:bodyPr wrap="square" rtlCol="0">
            <a:spAutoFit/>
          </a:bodyPr>
          <a:lstStyle/>
          <a:p>
            <a:r>
              <a:rPr lang="en-US" sz="3200" b="1" dirty="0">
                <a:solidFill>
                  <a:srgbClr val="8DEDF7"/>
                </a:solidFill>
              </a:rPr>
              <a:t>The Probable Distribution of Most People’s Innate Capacities</a:t>
            </a:r>
          </a:p>
        </p:txBody>
      </p:sp>
      <p:sp>
        <p:nvSpPr>
          <p:cNvPr id="21" name="TextBox 20">
            <a:extLst>
              <a:ext uri="{FF2B5EF4-FFF2-40B4-BE49-F238E27FC236}">
                <a16:creationId xmlns:a16="http://schemas.microsoft.com/office/drawing/2014/main" id="{696D461A-BB16-478C-9C13-A5FD155165A2}"/>
              </a:ext>
            </a:extLst>
          </p:cNvPr>
          <p:cNvSpPr txBox="1"/>
          <p:nvPr/>
        </p:nvSpPr>
        <p:spPr>
          <a:xfrm>
            <a:off x="794693" y="1158177"/>
            <a:ext cx="10297550" cy="2677656"/>
          </a:xfrm>
          <a:prstGeom prst="rect">
            <a:avLst/>
          </a:prstGeom>
          <a:noFill/>
        </p:spPr>
        <p:txBody>
          <a:bodyPr wrap="square" rtlCol="0">
            <a:spAutoFit/>
          </a:bodyPr>
          <a:lstStyle/>
          <a:p>
            <a:r>
              <a:rPr lang="en-US" sz="2400" b="1" dirty="0">
                <a:solidFill>
                  <a:schemeClr val="bg1"/>
                </a:solidFill>
              </a:rPr>
              <a:t>It seems reasonable to hypothesize that, human beings, overall, on average, have </a:t>
            </a:r>
            <a:r>
              <a:rPr lang="en-US" sz="2400" b="1" dirty="0">
                <a:solidFill>
                  <a:srgbClr val="FFFF00"/>
                </a:solidFill>
              </a:rPr>
              <a:t>greater innate capacities for Kindness than Unkindness</a:t>
            </a:r>
            <a:r>
              <a:rPr lang="en-US" sz="2400" b="1" dirty="0">
                <a:solidFill>
                  <a:schemeClr val="bg1"/>
                </a:solidFill>
              </a:rPr>
              <a:t>---i.e., the distribution of capacities (quantitatively) is probably not a symmetrical Bell-shaped curve.  Instead, the curve is probably shifted to the side of kindness.  That is, most people, probably, innately have larger capacities for kindness than for unkindness.  It seems unlikely, however, that all people are identical, regarding the size of their innate capacities for kindness and unkindness.  </a:t>
            </a:r>
          </a:p>
        </p:txBody>
      </p:sp>
      <p:sp>
        <p:nvSpPr>
          <p:cNvPr id="20" name="TextBox 19">
            <a:extLst>
              <a:ext uri="{FF2B5EF4-FFF2-40B4-BE49-F238E27FC236}">
                <a16:creationId xmlns:a16="http://schemas.microsoft.com/office/drawing/2014/main" id="{744BEED0-B1F1-4E6D-970D-4EF9E9AC44E1}"/>
              </a:ext>
            </a:extLst>
          </p:cNvPr>
          <p:cNvSpPr txBox="1"/>
          <p:nvPr/>
        </p:nvSpPr>
        <p:spPr>
          <a:xfrm>
            <a:off x="2881220" y="5777675"/>
            <a:ext cx="6982889" cy="707886"/>
          </a:xfrm>
          <a:prstGeom prst="rect">
            <a:avLst/>
          </a:prstGeom>
          <a:noFill/>
        </p:spPr>
        <p:txBody>
          <a:bodyPr wrap="square" rtlCol="0">
            <a:spAutoFit/>
          </a:bodyPr>
          <a:lstStyle/>
          <a:p>
            <a:r>
              <a:rPr lang="en-US" sz="2000" b="1" dirty="0">
                <a:solidFill>
                  <a:srgbClr val="00FFFF"/>
                </a:solidFill>
              </a:rPr>
              <a:t>Note: Humans probably could not have survived as a species, if the curve were shifted too far to the side of selfishness.</a:t>
            </a:r>
          </a:p>
        </p:txBody>
      </p:sp>
    </p:spTree>
    <p:extLst>
      <p:ext uri="{BB962C8B-B14F-4D97-AF65-F5344CB8AC3E}">
        <p14:creationId xmlns:p14="http://schemas.microsoft.com/office/powerpoint/2010/main" val="344395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522767"/>
            <a:ext cx="576776" cy="19109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369203"/>
            <a:ext cx="589671" cy="24500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311743"/>
            <a:ext cx="576776" cy="22745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826412"/>
            <a:ext cx="576776" cy="20869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713871"/>
            <a:ext cx="576776" cy="24385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812345"/>
            <a:ext cx="548639" cy="22978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05495" y="3930758"/>
            <a:ext cx="548638" cy="25674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4065563"/>
            <a:ext cx="576776" cy="27668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194528"/>
            <a:ext cx="576776" cy="25733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236741"/>
            <a:ext cx="542784" cy="26492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51" y="4101917"/>
            <a:ext cx="520490" cy="23094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4236741"/>
            <a:ext cx="576776" cy="23446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3930758"/>
            <a:ext cx="548630" cy="21219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C5049B10-E3D6-40CD-B81A-68E3648F0F9A}"/>
              </a:ext>
            </a:extLst>
          </p:cNvPr>
          <p:cNvSpPr txBox="1"/>
          <p:nvPr/>
        </p:nvSpPr>
        <p:spPr>
          <a:xfrm>
            <a:off x="1275872" y="2531062"/>
            <a:ext cx="9640255" cy="1200329"/>
          </a:xfrm>
          <a:prstGeom prst="rect">
            <a:avLst/>
          </a:prstGeom>
          <a:noFill/>
        </p:spPr>
        <p:txBody>
          <a:bodyPr wrap="square" rtlCol="0">
            <a:spAutoFit/>
          </a:bodyPr>
          <a:lstStyle/>
          <a:p>
            <a:r>
              <a:rPr lang="en-US" sz="2400" b="1" dirty="0">
                <a:solidFill>
                  <a:schemeClr val="bg1"/>
                </a:solidFill>
              </a:rPr>
              <a:t>Capacities do not result in actions or behaviors unless they are </a:t>
            </a:r>
            <a:r>
              <a:rPr lang="en-US" sz="2400" b="1" dirty="0">
                <a:solidFill>
                  <a:srgbClr val="8DEDF7"/>
                </a:solidFill>
              </a:rPr>
              <a:t>expressed</a:t>
            </a:r>
            <a:r>
              <a:rPr lang="en-US" sz="2400" b="1" dirty="0">
                <a:solidFill>
                  <a:schemeClr val="bg1"/>
                </a:solidFill>
              </a:rPr>
              <a:t>.  </a:t>
            </a:r>
            <a:r>
              <a:rPr lang="en-US" sz="2400" b="1" dirty="0">
                <a:solidFill>
                  <a:srgbClr val="8DEDF7"/>
                </a:solidFill>
              </a:rPr>
              <a:t>The lid </a:t>
            </a:r>
            <a:r>
              <a:rPr lang="en-US" sz="2400" b="1" dirty="0">
                <a:solidFill>
                  <a:schemeClr val="bg1"/>
                </a:solidFill>
              </a:rPr>
              <a:t>that keeps a capacity from being expressed, </a:t>
            </a:r>
            <a:r>
              <a:rPr lang="en-US" sz="2400" b="1" dirty="0">
                <a:solidFill>
                  <a:srgbClr val="8DEDF7"/>
                </a:solidFill>
              </a:rPr>
              <a:t>must be lifted, for the capacity to be expressed</a:t>
            </a:r>
            <a:r>
              <a:rPr lang="en-US" sz="2400" b="1" dirty="0">
                <a:solidFill>
                  <a:schemeClr val="bg1"/>
                </a:solidFill>
              </a:rPr>
              <a:t>.  </a:t>
            </a:r>
          </a:p>
        </p:txBody>
      </p:sp>
      <p:sp>
        <p:nvSpPr>
          <p:cNvPr id="2" name="TextBox 1">
            <a:extLst>
              <a:ext uri="{FF2B5EF4-FFF2-40B4-BE49-F238E27FC236}">
                <a16:creationId xmlns:a16="http://schemas.microsoft.com/office/drawing/2014/main" id="{4DA23CDE-B249-4837-8E71-8D97E26BA5AE}"/>
              </a:ext>
            </a:extLst>
          </p:cNvPr>
          <p:cNvSpPr txBox="1"/>
          <p:nvPr/>
        </p:nvSpPr>
        <p:spPr>
          <a:xfrm>
            <a:off x="1275872" y="1447390"/>
            <a:ext cx="9356034" cy="830997"/>
          </a:xfrm>
          <a:prstGeom prst="rect">
            <a:avLst/>
          </a:prstGeom>
          <a:noFill/>
        </p:spPr>
        <p:txBody>
          <a:bodyPr wrap="square" rtlCol="0">
            <a:spAutoFit/>
          </a:bodyPr>
          <a:lstStyle/>
          <a:p>
            <a:r>
              <a:rPr lang="en-US" sz="2400" b="1" dirty="0">
                <a:solidFill>
                  <a:schemeClr val="bg1"/>
                </a:solidFill>
              </a:rPr>
              <a:t>But it is not just about innate </a:t>
            </a:r>
            <a:r>
              <a:rPr lang="en-US" sz="2400" b="1" dirty="0">
                <a:solidFill>
                  <a:srgbClr val="FFFF00"/>
                </a:solidFill>
              </a:rPr>
              <a:t>capacities</a:t>
            </a:r>
            <a:r>
              <a:rPr lang="en-US" sz="2400" b="1" dirty="0">
                <a:solidFill>
                  <a:schemeClr val="bg1"/>
                </a:solidFill>
              </a:rPr>
              <a:t>; </a:t>
            </a:r>
            <a:r>
              <a:rPr lang="en-US" sz="2400" b="1" dirty="0">
                <a:solidFill>
                  <a:srgbClr val="FFC000"/>
                </a:solidFill>
              </a:rPr>
              <a:t>More importantly</a:t>
            </a:r>
            <a:r>
              <a:rPr lang="en-US" sz="2400" b="1" dirty="0">
                <a:solidFill>
                  <a:schemeClr val="bg1"/>
                </a:solidFill>
              </a:rPr>
              <a:t>, it is also about the extent to which innate capacities are </a:t>
            </a:r>
            <a:r>
              <a:rPr lang="en-US" sz="2400" b="1" dirty="0">
                <a:solidFill>
                  <a:srgbClr val="8DEDF7"/>
                </a:solidFill>
              </a:rPr>
              <a:t>EXPRESSED</a:t>
            </a:r>
            <a:r>
              <a:rPr lang="en-US" sz="2400" b="1" dirty="0">
                <a:solidFill>
                  <a:srgbClr val="FFFF00"/>
                </a:solidFill>
              </a:rPr>
              <a:t>.</a:t>
            </a:r>
          </a:p>
        </p:txBody>
      </p:sp>
      <p:sp>
        <p:nvSpPr>
          <p:cNvPr id="4" name="TextBox 3">
            <a:extLst>
              <a:ext uri="{FF2B5EF4-FFF2-40B4-BE49-F238E27FC236}">
                <a16:creationId xmlns:a16="http://schemas.microsoft.com/office/drawing/2014/main" id="{8287C79F-70DC-451B-9552-1B87D1021E3F}"/>
              </a:ext>
            </a:extLst>
          </p:cNvPr>
          <p:cNvSpPr txBox="1"/>
          <p:nvPr/>
        </p:nvSpPr>
        <p:spPr>
          <a:xfrm>
            <a:off x="621102" y="5493993"/>
            <a:ext cx="11231592" cy="830997"/>
          </a:xfrm>
          <a:prstGeom prst="rect">
            <a:avLst/>
          </a:prstGeom>
          <a:noFill/>
        </p:spPr>
        <p:txBody>
          <a:bodyPr wrap="square" rtlCol="0">
            <a:spAutoFit/>
          </a:bodyPr>
          <a:lstStyle/>
          <a:p>
            <a:r>
              <a:rPr lang="en-US" sz="2400" b="1" dirty="0">
                <a:solidFill>
                  <a:srgbClr val="8DEDF7"/>
                </a:solidFill>
              </a:rPr>
              <a:t>In this hypothetical example, the lid on each capacity is partially and equally opened---meaning that each capacity is being partially expressed to an equal extent. </a:t>
            </a:r>
          </a:p>
        </p:txBody>
      </p:sp>
      <p:sp>
        <p:nvSpPr>
          <p:cNvPr id="32" name="TextBox 31">
            <a:extLst>
              <a:ext uri="{FF2B5EF4-FFF2-40B4-BE49-F238E27FC236}">
                <a16:creationId xmlns:a16="http://schemas.microsoft.com/office/drawing/2014/main" id="{8AB9D86E-984F-4F49-B5C3-6F9BA45ECEFE}"/>
              </a:ext>
            </a:extLst>
          </p:cNvPr>
          <p:cNvSpPr txBox="1"/>
          <p:nvPr/>
        </p:nvSpPr>
        <p:spPr>
          <a:xfrm>
            <a:off x="2292428" y="461033"/>
            <a:ext cx="8033875" cy="523220"/>
          </a:xfrm>
          <a:prstGeom prst="rect">
            <a:avLst/>
          </a:prstGeom>
          <a:noFill/>
        </p:spPr>
        <p:txBody>
          <a:bodyPr wrap="square" rtlCol="0">
            <a:spAutoFit/>
          </a:bodyPr>
          <a:lstStyle/>
          <a:p>
            <a:r>
              <a:rPr lang="en-US" sz="2800" b="1" dirty="0">
                <a:solidFill>
                  <a:srgbClr val="FFFF00"/>
                </a:solidFill>
              </a:rPr>
              <a:t>Capacities and </a:t>
            </a:r>
            <a:r>
              <a:rPr lang="en-US" sz="2800" b="1" dirty="0">
                <a:solidFill>
                  <a:srgbClr val="8DEDF7"/>
                </a:solidFill>
              </a:rPr>
              <a:t>EXPRESSION</a:t>
            </a:r>
            <a:r>
              <a:rPr lang="en-US" sz="2800" b="1" dirty="0">
                <a:solidFill>
                  <a:srgbClr val="FFFF00"/>
                </a:solidFill>
              </a:rPr>
              <a:t> of those Capacities</a:t>
            </a:r>
          </a:p>
        </p:txBody>
      </p:sp>
    </p:spTree>
    <p:extLst>
      <p:ext uri="{BB962C8B-B14F-4D97-AF65-F5344CB8AC3E}">
        <p14:creationId xmlns:p14="http://schemas.microsoft.com/office/powerpoint/2010/main" val="1191161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a:endCxn id="6" idx="3"/>
          </p:cNvCxnSpPr>
          <p:nvPr/>
        </p:nvCxnSpPr>
        <p:spPr>
          <a:xfrm>
            <a:off x="1772529" y="4713857"/>
            <a:ext cx="576776" cy="4805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539193"/>
            <a:ext cx="597881" cy="7501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480531"/>
            <a:ext cx="555679" cy="586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658770"/>
            <a:ext cx="84411" cy="37633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602216"/>
            <a:ext cx="84411" cy="35551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648224"/>
            <a:ext cx="175851" cy="39390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05495" y="3878073"/>
            <a:ext cx="375137" cy="30942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4229114"/>
            <a:ext cx="567397" cy="11313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386761"/>
            <a:ext cx="546309" cy="6509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407892"/>
            <a:ext cx="477143" cy="9377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51" y="3924819"/>
            <a:ext cx="56271" cy="4080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3987022"/>
            <a:ext cx="14070" cy="48418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3784230"/>
            <a:ext cx="37509" cy="35871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C5049B10-E3D6-40CD-B81A-68E3648F0F9A}"/>
              </a:ext>
            </a:extLst>
          </p:cNvPr>
          <p:cNvSpPr txBox="1"/>
          <p:nvPr/>
        </p:nvSpPr>
        <p:spPr>
          <a:xfrm>
            <a:off x="1205949" y="1008086"/>
            <a:ext cx="9640255" cy="2677656"/>
          </a:xfrm>
          <a:prstGeom prst="rect">
            <a:avLst/>
          </a:prstGeom>
          <a:noFill/>
        </p:spPr>
        <p:txBody>
          <a:bodyPr wrap="square" rtlCol="0">
            <a:spAutoFit/>
          </a:bodyPr>
          <a:lstStyle/>
          <a:p>
            <a:r>
              <a:rPr lang="en-US" sz="2400" b="1" dirty="0">
                <a:solidFill>
                  <a:schemeClr val="bg1"/>
                </a:solidFill>
              </a:rPr>
              <a:t>According to the hypothesis we are discussing, expression of behavioral capacities is </a:t>
            </a:r>
            <a:r>
              <a:rPr lang="en-US" sz="2400" b="1" dirty="0">
                <a:solidFill>
                  <a:srgbClr val="FFC000"/>
                </a:solidFill>
              </a:rPr>
              <a:t>analogous to gene expression</a:t>
            </a:r>
            <a:r>
              <a:rPr lang="en-US" sz="2400" b="1" dirty="0">
                <a:solidFill>
                  <a:schemeClr val="bg1"/>
                </a:solidFill>
              </a:rPr>
              <a:t>.  The Human Genome consists of an enormous array of capacities (genes), many of which rarely need to be expressed.  When expression of a gene is needed, the lid on that capacity is lifted; when expression of a gene is no longer needed (or not desired), that  lid is closed.  In Medicine, this is called </a:t>
            </a:r>
            <a:r>
              <a:rPr lang="en-US" sz="2400" b="1" dirty="0">
                <a:solidFill>
                  <a:srgbClr val="FFC000"/>
                </a:solidFill>
              </a:rPr>
              <a:t>up-regulation (de-repression) </a:t>
            </a:r>
            <a:r>
              <a:rPr lang="en-US" sz="2400" b="1" dirty="0">
                <a:solidFill>
                  <a:schemeClr val="bg1"/>
                </a:solidFill>
              </a:rPr>
              <a:t>and </a:t>
            </a:r>
            <a:r>
              <a:rPr lang="en-US" sz="2400" b="1" dirty="0">
                <a:solidFill>
                  <a:srgbClr val="FFC000"/>
                </a:solidFill>
              </a:rPr>
              <a:t>down-regulation (repression) of gene expression</a:t>
            </a:r>
            <a:r>
              <a:rPr lang="en-US" sz="2400" b="1" dirty="0">
                <a:solidFill>
                  <a:schemeClr val="bg1"/>
                </a:solidFill>
              </a:rPr>
              <a:t>. </a:t>
            </a:r>
          </a:p>
        </p:txBody>
      </p:sp>
      <p:sp>
        <p:nvSpPr>
          <p:cNvPr id="4" name="TextBox 3">
            <a:extLst>
              <a:ext uri="{FF2B5EF4-FFF2-40B4-BE49-F238E27FC236}">
                <a16:creationId xmlns:a16="http://schemas.microsoft.com/office/drawing/2014/main" id="{8287C79F-70DC-451B-9552-1B87D1021E3F}"/>
              </a:ext>
            </a:extLst>
          </p:cNvPr>
          <p:cNvSpPr txBox="1"/>
          <p:nvPr/>
        </p:nvSpPr>
        <p:spPr>
          <a:xfrm>
            <a:off x="1424609" y="5275384"/>
            <a:ext cx="9202934" cy="1200329"/>
          </a:xfrm>
          <a:prstGeom prst="rect">
            <a:avLst/>
          </a:prstGeom>
          <a:noFill/>
        </p:spPr>
        <p:txBody>
          <a:bodyPr wrap="square" rtlCol="0">
            <a:spAutoFit/>
          </a:bodyPr>
          <a:lstStyle/>
          <a:p>
            <a:r>
              <a:rPr lang="en-US" sz="2400" b="1" dirty="0">
                <a:solidFill>
                  <a:srgbClr val="8DEDF7"/>
                </a:solidFill>
              </a:rPr>
              <a:t>In this hypothetical example, the lid on our kind capacities are opened wide (allowing full expression of those capacities), while the lids on our unkind capacities are kept largely shut. </a:t>
            </a:r>
          </a:p>
        </p:txBody>
      </p:sp>
      <p:sp>
        <p:nvSpPr>
          <p:cNvPr id="32" name="TextBox 31">
            <a:extLst>
              <a:ext uri="{FF2B5EF4-FFF2-40B4-BE49-F238E27FC236}">
                <a16:creationId xmlns:a16="http://schemas.microsoft.com/office/drawing/2014/main" id="{8AB9D86E-984F-4F49-B5C3-6F9BA45ECEFE}"/>
              </a:ext>
            </a:extLst>
          </p:cNvPr>
          <p:cNvSpPr txBox="1"/>
          <p:nvPr/>
        </p:nvSpPr>
        <p:spPr>
          <a:xfrm>
            <a:off x="2265719" y="303634"/>
            <a:ext cx="8033875" cy="523220"/>
          </a:xfrm>
          <a:prstGeom prst="rect">
            <a:avLst/>
          </a:prstGeom>
          <a:noFill/>
        </p:spPr>
        <p:txBody>
          <a:bodyPr wrap="square" rtlCol="0">
            <a:spAutoFit/>
          </a:bodyPr>
          <a:lstStyle/>
          <a:p>
            <a:r>
              <a:rPr lang="en-US" sz="2800" b="1" dirty="0">
                <a:solidFill>
                  <a:srgbClr val="FFFF00"/>
                </a:solidFill>
              </a:rPr>
              <a:t>Capacities and </a:t>
            </a:r>
            <a:r>
              <a:rPr lang="en-US" sz="2800" b="1" dirty="0">
                <a:solidFill>
                  <a:srgbClr val="8DEDF7"/>
                </a:solidFill>
              </a:rPr>
              <a:t>EXPRESSION</a:t>
            </a:r>
            <a:r>
              <a:rPr lang="en-US" sz="2800" b="1" dirty="0">
                <a:solidFill>
                  <a:srgbClr val="FFFF00"/>
                </a:solidFill>
              </a:rPr>
              <a:t> of those Capacities</a:t>
            </a:r>
          </a:p>
        </p:txBody>
      </p:sp>
    </p:spTree>
    <p:extLst>
      <p:ext uri="{BB962C8B-B14F-4D97-AF65-F5344CB8AC3E}">
        <p14:creationId xmlns:p14="http://schemas.microsoft.com/office/powerpoint/2010/main" val="975237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0BFF56-60A4-450C-8F4B-676FB7AF0235}"/>
              </a:ext>
            </a:extLst>
          </p:cNvPr>
          <p:cNvCxnSpPr>
            <a:cxnSpLocks/>
          </p:cNvCxnSpPr>
          <p:nvPr/>
        </p:nvCxnSpPr>
        <p:spPr>
          <a:xfrm>
            <a:off x="1772529" y="4937760"/>
            <a:ext cx="907367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B31E655-8258-41CA-AF27-6DA301858A70}"/>
              </a:ext>
            </a:extLst>
          </p:cNvPr>
          <p:cNvSpPr/>
          <p:nvPr/>
        </p:nvSpPr>
        <p:spPr>
          <a:xfrm>
            <a:off x="1772529" y="4698608"/>
            <a:ext cx="576776" cy="12660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E6BAEA7-CBBA-4AE6-A5A5-FD36E9099B7D}"/>
              </a:ext>
            </a:extLst>
          </p:cNvPr>
          <p:cNvSpPr/>
          <p:nvPr/>
        </p:nvSpPr>
        <p:spPr>
          <a:xfrm>
            <a:off x="2461846" y="4600135"/>
            <a:ext cx="576776" cy="2391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13560C-064A-44AB-8517-E61946D4FBFA}"/>
              </a:ext>
            </a:extLst>
          </p:cNvPr>
          <p:cNvSpPr/>
          <p:nvPr/>
        </p:nvSpPr>
        <p:spPr>
          <a:xfrm>
            <a:off x="4487593" y="4459461"/>
            <a:ext cx="576776" cy="379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EFEF516-9210-4E43-AC38-83184DEA1653}"/>
              </a:ext>
            </a:extLst>
          </p:cNvPr>
          <p:cNvSpPr/>
          <p:nvPr/>
        </p:nvSpPr>
        <p:spPr>
          <a:xfrm>
            <a:off x="3812344" y="4501665"/>
            <a:ext cx="576776" cy="3446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D543ABC-0C08-430C-9918-BDDA1E08E207}"/>
              </a:ext>
            </a:extLst>
          </p:cNvPr>
          <p:cNvSpPr/>
          <p:nvPr/>
        </p:nvSpPr>
        <p:spPr>
          <a:xfrm>
            <a:off x="3137095" y="4571992"/>
            <a:ext cx="576776" cy="2743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9F3790-12BD-4426-892C-8045701298C4}"/>
              </a:ext>
            </a:extLst>
          </p:cNvPr>
          <p:cNvSpPr/>
          <p:nvPr/>
        </p:nvSpPr>
        <p:spPr>
          <a:xfrm>
            <a:off x="5120640" y="4360995"/>
            <a:ext cx="576776" cy="492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68D51F-E0C2-407E-907B-D2B57DF90F19}"/>
              </a:ext>
            </a:extLst>
          </p:cNvPr>
          <p:cNvSpPr/>
          <p:nvPr/>
        </p:nvSpPr>
        <p:spPr>
          <a:xfrm>
            <a:off x="5795889" y="4262523"/>
            <a:ext cx="576776" cy="59081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E55E24-C497-4880-BE80-B82B55D8786E}"/>
              </a:ext>
            </a:extLst>
          </p:cNvPr>
          <p:cNvSpPr/>
          <p:nvPr/>
        </p:nvSpPr>
        <p:spPr>
          <a:xfrm>
            <a:off x="6428936" y="4164045"/>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5F451D9-5F19-44AE-8837-567B55DEC4E9}"/>
              </a:ext>
            </a:extLst>
          </p:cNvPr>
          <p:cNvSpPr/>
          <p:nvPr/>
        </p:nvSpPr>
        <p:spPr>
          <a:xfrm>
            <a:off x="7061983"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4892160-9DF6-48E2-BD39-6AFB526F2D98}"/>
              </a:ext>
            </a:extLst>
          </p:cNvPr>
          <p:cNvSpPr/>
          <p:nvPr/>
        </p:nvSpPr>
        <p:spPr>
          <a:xfrm>
            <a:off x="7709100" y="3967094"/>
            <a:ext cx="576776" cy="88624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5A0028C-CEA6-4CF4-817E-7FC6C63C9EAC}"/>
              </a:ext>
            </a:extLst>
          </p:cNvPr>
          <p:cNvSpPr/>
          <p:nvPr/>
        </p:nvSpPr>
        <p:spPr>
          <a:xfrm>
            <a:off x="8356217" y="4065563"/>
            <a:ext cx="576776" cy="7877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9F023B0-F1E0-444F-AA2B-EBF081A02634}"/>
              </a:ext>
            </a:extLst>
          </p:cNvPr>
          <p:cNvSpPr/>
          <p:nvPr/>
        </p:nvSpPr>
        <p:spPr>
          <a:xfrm>
            <a:off x="9003334" y="4178119"/>
            <a:ext cx="576776" cy="6892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DB49EF3-3FD6-4F12-932B-CDF719112CF9}"/>
              </a:ext>
            </a:extLst>
          </p:cNvPr>
          <p:cNvSpPr/>
          <p:nvPr/>
        </p:nvSpPr>
        <p:spPr>
          <a:xfrm>
            <a:off x="9650451" y="4360995"/>
            <a:ext cx="576776" cy="49233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ED21694-E8FD-4E1C-A477-A24E8DF4943B}"/>
              </a:ext>
            </a:extLst>
          </p:cNvPr>
          <p:cNvSpPr/>
          <p:nvPr/>
        </p:nvSpPr>
        <p:spPr>
          <a:xfrm>
            <a:off x="10269428" y="4459461"/>
            <a:ext cx="576776" cy="39386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375ACA69-78A9-44C5-A9D8-FEB45C2F2907}"/>
              </a:ext>
            </a:extLst>
          </p:cNvPr>
          <p:cNvCxnSpPr>
            <a:cxnSpLocks/>
          </p:cNvCxnSpPr>
          <p:nvPr/>
        </p:nvCxnSpPr>
        <p:spPr>
          <a:xfrm flipV="1">
            <a:off x="1772529" y="4522767"/>
            <a:ext cx="576776" cy="19109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E23244-8336-4FC8-AB09-8723EF0D0BFD}"/>
              </a:ext>
            </a:extLst>
          </p:cNvPr>
          <p:cNvCxnSpPr>
            <a:cxnSpLocks/>
          </p:cNvCxnSpPr>
          <p:nvPr/>
        </p:nvCxnSpPr>
        <p:spPr>
          <a:xfrm flipV="1">
            <a:off x="2461846" y="4369203"/>
            <a:ext cx="589671" cy="24500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D5F45C-AF25-4751-94C0-E240AC026D75}"/>
              </a:ext>
            </a:extLst>
          </p:cNvPr>
          <p:cNvCxnSpPr>
            <a:cxnSpLocks/>
          </p:cNvCxnSpPr>
          <p:nvPr/>
        </p:nvCxnSpPr>
        <p:spPr>
          <a:xfrm flipV="1">
            <a:off x="3137095" y="4311743"/>
            <a:ext cx="576776" cy="22745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91B2C0-1470-4AA6-8CD0-298E2EE309CC}"/>
              </a:ext>
            </a:extLst>
          </p:cNvPr>
          <p:cNvCxnSpPr>
            <a:cxnSpLocks/>
          </p:cNvCxnSpPr>
          <p:nvPr/>
        </p:nvCxnSpPr>
        <p:spPr>
          <a:xfrm flipV="1">
            <a:off x="8356217" y="3826412"/>
            <a:ext cx="576776" cy="20869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C7ED2-81FD-4FBB-80A5-C530019886BB}"/>
              </a:ext>
            </a:extLst>
          </p:cNvPr>
          <p:cNvCxnSpPr>
            <a:cxnSpLocks/>
          </p:cNvCxnSpPr>
          <p:nvPr/>
        </p:nvCxnSpPr>
        <p:spPr>
          <a:xfrm flipV="1">
            <a:off x="7709100" y="3713871"/>
            <a:ext cx="576776" cy="24385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42FA3-164F-45EB-B5F5-4F50E0E7B98D}"/>
              </a:ext>
            </a:extLst>
          </p:cNvPr>
          <p:cNvCxnSpPr>
            <a:cxnSpLocks/>
          </p:cNvCxnSpPr>
          <p:nvPr/>
        </p:nvCxnSpPr>
        <p:spPr>
          <a:xfrm flipV="1">
            <a:off x="7061983" y="3812345"/>
            <a:ext cx="548639" cy="22978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343A8D-CDFE-4252-A528-4230EEC2C99C}"/>
              </a:ext>
            </a:extLst>
          </p:cNvPr>
          <p:cNvCxnSpPr>
            <a:cxnSpLocks/>
          </p:cNvCxnSpPr>
          <p:nvPr/>
        </p:nvCxnSpPr>
        <p:spPr>
          <a:xfrm flipV="1">
            <a:off x="6405495" y="3930758"/>
            <a:ext cx="548638" cy="25674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059229C-EEEB-4688-8652-74381A5B448D}"/>
              </a:ext>
            </a:extLst>
          </p:cNvPr>
          <p:cNvCxnSpPr>
            <a:cxnSpLocks/>
          </p:cNvCxnSpPr>
          <p:nvPr/>
        </p:nvCxnSpPr>
        <p:spPr>
          <a:xfrm flipV="1">
            <a:off x="5793545" y="3967094"/>
            <a:ext cx="515821" cy="2696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B614D6-35A7-43D2-8FC8-09F0D67E50F8}"/>
              </a:ext>
            </a:extLst>
          </p:cNvPr>
          <p:cNvCxnSpPr>
            <a:cxnSpLocks/>
          </p:cNvCxnSpPr>
          <p:nvPr/>
        </p:nvCxnSpPr>
        <p:spPr>
          <a:xfrm flipV="1">
            <a:off x="5120640" y="4065563"/>
            <a:ext cx="576776" cy="27668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0D9823-44E9-46B6-9670-2D5AA7732A47}"/>
              </a:ext>
            </a:extLst>
          </p:cNvPr>
          <p:cNvCxnSpPr>
            <a:cxnSpLocks/>
          </p:cNvCxnSpPr>
          <p:nvPr/>
        </p:nvCxnSpPr>
        <p:spPr>
          <a:xfrm flipV="1">
            <a:off x="4487593" y="4194528"/>
            <a:ext cx="576776" cy="25733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366790-3B61-4B61-8CA4-F6C91F7FD430}"/>
              </a:ext>
            </a:extLst>
          </p:cNvPr>
          <p:cNvCxnSpPr>
            <a:cxnSpLocks/>
          </p:cNvCxnSpPr>
          <p:nvPr/>
        </p:nvCxnSpPr>
        <p:spPr>
          <a:xfrm flipV="1">
            <a:off x="3825239" y="4236741"/>
            <a:ext cx="542784" cy="26492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736CA9B-80C8-4146-AA70-DE93BC428875}"/>
              </a:ext>
            </a:extLst>
          </p:cNvPr>
          <p:cNvCxnSpPr>
            <a:cxnSpLocks/>
          </p:cNvCxnSpPr>
          <p:nvPr/>
        </p:nvCxnSpPr>
        <p:spPr>
          <a:xfrm flipV="1">
            <a:off x="9650451" y="4101917"/>
            <a:ext cx="520490" cy="23094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355B88-3065-43FE-99F9-B5BAF83B5694}"/>
              </a:ext>
            </a:extLst>
          </p:cNvPr>
          <p:cNvCxnSpPr>
            <a:cxnSpLocks/>
          </p:cNvCxnSpPr>
          <p:nvPr/>
        </p:nvCxnSpPr>
        <p:spPr>
          <a:xfrm flipV="1">
            <a:off x="10269428" y="4236741"/>
            <a:ext cx="576776" cy="23446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10848D9-71E7-4417-83EF-32179179377E}"/>
              </a:ext>
            </a:extLst>
          </p:cNvPr>
          <p:cNvCxnSpPr>
            <a:cxnSpLocks/>
          </p:cNvCxnSpPr>
          <p:nvPr/>
        </p:nvCxnSpPr>
        <p:spPr>
          <a:xfrm flipV="1">
            <a:off x="9003334" y="3930758"/>
            <a:ext cx="548630" cy="21219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73" name="Star: 4 Points 72">
            <a:extLst>
              <a:ext uri="{FF2B5EF4-FFF2-40B4-BE49-F238E27FC236}">
                <a16:creationId xmlns:a16="http://schemas.microsoft.com/office/drawing/2014/main" id="{F0E0CA52-569E-4630-B780-B1AC6358AEA6}"/>
              </a:ext>
            </a:extLst>
          </p:cNvPr>
          <p:cNvSpPr/>
          <p:nvPr/>
        </p:nvSpPr>
        <p:spPr>
          <a:xfrm>
            <a:off x="1813554" y="3661127"/>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tar: 4 Points 73">
            <a:extLst>
              <a:ext uri="{FF2B5EF4-FFF2-40B4-BE49-F238E27FC236}">
                <a16:creationId xmlns:a16="http://schemas.microsoft.com/office/drawing/2014/main" id="{CB9233C1-E65B-41FF-AE24-486246A9D4E0}"/>
              </a:ext>
            </a:extLst>
          </p:cNvPr>
          <p:cNvSpPr/>
          <p:nvPr/>
        </p:nvSpPr>
        <p:spPr>
          <a:xfrm>
            <a:off x="2516939" y="3598992"/>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tar: 4 Points 74">
            <a:extLst>
              <a:ext uri="{FF2B5EF4-FFF2-40B4-BE49-F238E27FC236}">
                <a16:creationId xmlns:a16="http://schemas.microsoft.com/office/drawing/2014/main" id="{8ECA16D6-23EA-4D59-AEA5-C3CB29FEDDEF}"/>
              </a:ext>
            </a:extLst>
          </p:cNvPr>
          <p:cNvSpPr/>
          <p:nvPr/>
        </p:nvSpPr>
        <p:spPr>
          <a:xfrm>
            <a:off x="3200985" y="3446586"/>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tar: 4 Points 75">
            <a:extLst>
              <a:ext uri="{FF2B5EF4-FFF2-40B4-BE49-F238E27FC236}">
                <a16:creationId xmlns:a16="http://schemas.microsoft.com/office/drawing/2014/main" id="{8016A40F-2392-4E08-BCD5-B54CE317CCD8}"/>
              </a:ext>
            </a:extLst>
          </p:cNvPr>
          <p:cNvSpPr/>
          <p:nvPr/>
        </p:nvSpPr>
        <p:spPr>
          <a:xfrm>
            <a:off x="3873593" y="3413757"/>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tar: 4 Points 76">
            <a:extLst>
              <a:ext uri="{FF2B5EF4-FFF2-40B4-BE49-F238E27FC236}">
                <a16:creationId xmlns:a16="http://schemas.microsoft.com/office/drawing/2014/main" id="{3E8932FB-ADAE-45DC-A45A-57056B0863EA}"/>
              </a:ext>
            </a:extLst>
          </p:cNvPr>
          <p:cNvSpPr/>
          <p:nvPr/>
        </p:nvSpPr>
        <p:spPr>
          <a:xfrm>
            <a:off x="4506637" y="3325853"/>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tar: 4 Points 77">
            <a:extLst>
              <a:ext uri="{FF2B5EF4-FFF2-40B4-BE49-F238E27FC236}">
                <a16:creationId xmlns:a16="http://schemas.microsoft.com/office/drawing/2014/main" id="{BCDBF02D-FAEC-40CB-BF06-14E4CF4CFD2D}"/>
              </a:ext>
            </a:extLst>
          </p:cNvPr>
          <p:cNvSpPr/>
          <p:nvPr/>
        </p:nvSpPr>
        <p:spPr>
          <a:xfrm>
            <a:off x="5132648" y="3210381"/>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Star: 4 Points 78">
            <a:extLst>
              <a:ext uri="{FF2B5EF4-FFF2-40B4-BE49-F238E27FC236}">
                <a16:creationId xmlns:a16="http://schemas.microsoft.com/office/drawing/2014/main" id="{C1E9A132-2D24-43F5-ACE5-1C3DAA83BD68}"/>
              </a:ext>
            </a:extLst>
          </p:cNvPr>
          <p:cNvSpPr/>
          <p:nvPr/>
        </p:nvSpPr>
        <p:spPr>
          <a:xfrm>
            <a:off x="5885571" y="3108966"/>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Star: 4 Points 79">
            <a:extLst>
              <a:ext uri="{FF2B5EF4-FFF2-40B4-BE49-F238E27FC236}">
                <a16:creationId xmlns:a16="http://schemas.microsoft.com/office/drawing/2014/main" id="{359D94A0-EA5A-433B-A0D7-29835E0BAE16}"/>
              </a:ext>
            </a:extLst>
          </p:cNvPr>
          <p:cNvSpPr/>
          <p:nvPr/>
        </p:nvSpPr>
        <p:spPr>
          <a:xfrm>
            <a:off x="6471730" y="3031310"/>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Star: 4 Points 80">
            <a:extLst>
              <a:ext uri="{FF2B5EF4-FFF2-40B4-BE49-F238E27FC236}">
                <a16:creationId xmlns:a16="http://schemas.microsoft.com/office/drawing/2014/main" id="{81680432-AD63-4628-9321-4031902846D3}"/>
              </a:ext>
            </a:extLst>
          </p:cNvPr>
          <p:cNvSpPr/>
          <p:nvPr/>
        </p:nvSpPr>
        <p:spPr>
          <a:xfrm>
            <a:off x="7057889" y="2964766"/>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Star: 4 Points 81">
            <a:extLst>
              <a:ext uri="{FF2B5EF4-FFF2-40B4-BE49-F238E27FC236}">
                <a16:creationId xmlns:a16="http://schemas.microsoft.com/office/drawing/2014/main" id="{62A31EBE-B907-486C-A5E8-3E6F659DC084}"/>
              </a:ext>
            </a:extLst>
          </p:cNvPr>
          <p:cNvSpPr/>
          <p:nvPr/>
        </p:nvSpPr>
        <p:spPr>
          <a:xfrm>
            <a:off x="7763321" y="2950124"/>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Star: 4 Points 82">
            <a:extLst>
              <a:ext uri="{FF2B5EF4-FFF2-40B4-BE49-F238E27FC236}">
                <a16:creationId xmlns:a16="http://schemas.microsoft.com/office/drawing/2014/main" id="{0E36BD37-2431-46BC-9D9B-3643887D5452}"/>
              </a:ext>
            </a:extLst>
          </p:cNvPr>
          <p:cNvSpPr/>
          <p:nvPr/>
        </p:nvSpPr>
        <p:spPr>
          <a:xfrm>
            <a:off x="9734842" y="3390356"/>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Star: 4 Points 83">
            <a:extLst>
              <a:ext uri="{FF2B5EF4-FFF2-40B4-BE49-F238E27FC236}">
                <a16:creationId xmlns:a16="http://schemas.microsoft.com/office/drawing/2014/main" id="{504D8AA6-B66C-4979-AA1F-851B5A3FD556}"/>
              </a:ext>
            </a:extLst>
          </p:cNvPr>
          <p:cNvSpPr/>
          <p:nvPr/>
        </p:nvSpPr>
        <p:spPr>
          <a:xfrm>
            <a:off x="10360853" y="3491146"/>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Star: 4 Points 85">
            <a:extLst>
              <a:ext uri="{FF2B5EF4-FFF2-40B4-BE49-F238E27FC236}">
                <a16:creationId xmlns:a16="http://schemas.microsoft.com/office/drawing/2014/main" id="{48CEC935-3511-4D54-9E64-53E6424B0B0B}"/>
              </a:ext>
            </a:extLst>
          </p:cNvPr>
          <p:cNvSpPr/>
          <p:nvPr/>
        </p:nvSpPr>
        <p:spPr>
          <a:xfrm>
            <a:off x="9057555" y="3164077"/>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Star: 4 Points 86">
            <a:extLst>
              <a:ext uri="{FF2B5EF4-FFF2-40B4-BE49-F238E27FC236}">
                <a16:creationId xmlns:a16="http://schemas.microsoft.com/office/drawing/2014/main" id="{BDD68388-C6A3-4A09-AED8-DEE5D7F17529}"/>
              </a:ext>
            </a:extLst>
          </p:cNvPr>
          <p:cNvSpPr/>
          <p:nvPr/>
        </p:nvSpPr>
        <p:spPr>
          <a:xfrm>
            <a:off x="8442968" y="3059731"/>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Star: 4 Points 44">
            <a:extLst>
              <a:ext uri="{FF2B5EF4-FFF2-40B4-BE49-F238E27FC236}">
                <a16:creationId xmlns:a16="http://schemas.microsoft.com/office/drawing/2014/main" id="{86AC7238-7965-4F21-9ED8-62A946011DAC}"/>
              </a:ext>
            </a:extLst>
          </p:cNvPr>
          <p:cNvSpPr/>
          <p:nvPr/>
        </p:nvSpPr>
        <p:spPr>
          <a:xfrm>
            <a:off x="1913206" y="2288470"/>
            <a:ext cx="436099" cy="464234"/>
          </a:xfrm>
          <a:prstGeom prst="star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C28F7ACF-792F-41FB-87D7-29EA7FA8F1F1}"/>
              </a:ext>
            </a:extLst>
          </p:cNvPr>
          <p:cNvSpPr txBox="1"/>
          <p:nvPr/>
        </p:nvSpPr>
        <p:spPr>
          <a:xfrm>
            <a:off x="2349305" y="2228200"/>
            <a:ext cx="6093663" cy="584775"/>
          </a:xfrm>
          <a:prstGeom prst="rect">
            <a:avLst/>
          </a:prstGeom>
          <a:noFill/>
        </p:spPr>
        <p:txBody>
          <a:bodyPr wrap="square" rtlCol="0">
            <a:spAutoFit/>
          </a:bodyPr>
          <a:lstStyle/>
          <a:p>
            <a:r>
              <a:rPr lang="en-US" sz="3200" b="1" dirty="0">
                <a:solidFill>
                  <a:srgbClr val="FFFF00"/>
                </a:solidFill>
              </a:rPr>
              <a:t>=  expression of a given capacity</a:t>
            </a:r>
          </a:p>
        </p:txBody>
      </p:sp>
      <p:sp>
        <p:nvSpPr>
          <p:cNvPr id="4" name="TextBox 3">
            <a:extLst>
              <a:ext uri="{FF2B5EF4-FFF2-40B4-BE49-F238E27FC236}">
                <a16:creationId xmlns:a16="http://schemas.microsoft.com/office/drawing/2014/main" id="{2F3EC1A5-A6F4-4097-B5CA-D265A315D83C}"/>
              </a:ext>
            </a:extLst>
          </p:cNvPr>
          <p:cNvSpPr txBox="1"/>
          <p:nvPr/>
        </p:nvSpPr>
        <p:spPr>
          <a:xfrm>
            <a:off x="715992" y="570185"/>
            <a:ext cx="10938295" cy="1384995"/>
          </a:xfrm>
          <a:prstGeom prst="rect">
            <a:avLst/>
          </a:prstGeom>
          <a:noFill/>
        </p:spPr>
        <p:txBody>
          <a:bodyPr wrap="square" rtlCol="0">
            <a:spAutoFit/>
          </a:bodyPr>
          <a:lstStyle/>
          <a:p>
            <a:r>
              <a:rPr lang="en-US" sz="2800" b="1" dirty="0">
                <a:solidFill>
                  <a:srgbClr val="8DEDF7"/>
                </a:solidFill>
              </a:rPr>
              <a:t>The stars on this slide (and the next two slides) represent the extent to which an innate capacity is being </a:t>
            </a:r>
            <a:r>
              <a:rPr lang="en-US" sz="2800" b="1" u="sng" dirty="0">
                <a:solidFill>
                  <a:srgbClr val="8DEDF7"/>
                </a:solidFill>
              </a:rPr>
              <a:t>expressed</a:t>
            </a:r>
            <a:r>
              <a:rPr lang="en-US" sz="2800" b="1" dirty="0">
                <a:solidFill>
                  <a:srgbClr val="8DEDF7"/>
                </a:solidFill>
              </a:rPr>
              <a:t>. In this case, all capacities are being equally expressed to a mild extent.   </a:t>
            </a:r>
          </a:p>
        </p:txBody>
      </p:sp>
    </p:spTree>
    <p:extLst>
      <p:ext uri="{BB962C8B-B14F-4D97-AF65-F5344CB8AC3E}">
        <p14:creationId xmlns:p14="http://schemas.microsoft.com/office/powerpoint/2010/main" val="9908228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1886</TotalTime>
  <Words>4032</Words>
  <Application>Microsoft Office PowerPoint</Application>
  <PresentationFormat>Widescreen</PresentationFormat>
  <Paragraphs>215</Paragraphs>
  <Slides>36</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Papyrus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Rennebohm</dc:creator>
  <cp:lastModifiedBy>Rob Rennebohm</cp:lastModifiedBy>
  <cp:revision>110</cp:revision>
  <dcterms:created xsi:type="dcterms:W3CDTF">2019-10-25T07:01:47Z</dcterms:created>
  <dcterms:modified xsi:type="dcterms:W3CDTF">2026-07-13T02:32:59Z</dcterms:modified>
</cp:coreProperties>
</file>