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6" r:id="rId2"/>
    <p:sldId id="256"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28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76141-85E2-4015-8DBD-85764324096D}"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C486A-7BF6-4209-9619-97F07AD150DF}" type="slidenum">
              <a:rPr lang="en-US" smtClean="0"/>
              <a:t>‹#›</a:t>
            </a:fld>
            <a:endParaRPr lang="en-US"/>
          </a:p>
        </p:txBody>
      </p:sp>
    </p:spTree>
    <p:extLst>
      <p:ext uri="{BB962C8B-B14F-4D97-AF65-F5344CB8AC3E}">
        <p14:creationId xmlns:p14="http://schemas.microsoft.com/office/powerpoint/2010/main" val="3825543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22</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64510-CDF6-7C65-203B-ECC76BDE08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864CA5-F1F1-C136-F27C-473F34EA31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1C5C3F-8331-95FF-69EC-BA099233B73B}"/>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C484A24D-1822-A26D-9925-647A157C2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3F28F6-3E8D-3150-0379-D79175F5E2E1}"/>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2737316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88593-D8D7-DF05-00E8-FF916CEE46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4168E7-3509-0111-B88C-73E99D19B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39D15-ED2E-4E2F-6EA5-815DBE4ABF91}"/>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F4A64647-7FC9-660F-A4C9-D0854424B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B149CB-1DCC-8348-E31B-2FE92FFD7E29}"/>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3183064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D273BE-5096-6744-DE62-CBB3197A46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F893D0-4458-58ED-6C00-6B3C6F76D3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F73C2-3401-0DCB-55BA-535874DBB1B0}"/>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7A32D30D-E5A8-E7D7-9854-54BAD7AE4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92129-A3EC-DE0E-3354-7ECAC1E9893A}"/>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381026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BD825-637A-AB72-3489-6D0CBA1840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D176E1-1A2F-4575-5C57-058E71F9FE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15D183-2621-B10E-C715-E0A731E445E4}"/>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6DCCF4D3-6892-C5E2-B4BC-1131B763D7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8F15B-7C61-A787-75EA-607BA88E4755}"/>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2315592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E671D-B497-DAEA-002C-5E98A64175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D04D7B-B1A2-BAEC-465F-AD0ACF8D51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592794-EB52-7DD7-10FB-C857F9E0843A}"/>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C9CB2AB8-009B-E976-E78F-E746E7A80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4C2F2A-CE10-642E-A4DE-3DB8E49D923C}"/>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212583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71C13-A2EC-CE9B-44BC-605C2A3AEF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BF5ADD-4479-83BE-8B11-FB9B37AB3A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CBC196-721E-91B8-8686-04172EF986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4DEC9D-6853-24F5-3085-9D3552739EF6}"/>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6" name="Footer Placeholder 5">
            <a:extLst>
              <a:ext uri="{FF2B5EF4-FFF2-40B4-BE49-F238E27FC236}">
                <a16:creationId xmlns:a16="http://schemas.microsoft.com/office/drawing/2014/main" id="{27AB7958-0005-F3EE-85C8-0D0D33249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B0EC55-AA71-7595-D59B-E3362A588C27}"/>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77431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9F006-1727-1C9E-98E6-593657B106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EFE8F7-80F9-8E86-8CC7-7D5692D160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F367FC-A736-812B-7EB2-2992CD53D7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D444C3-66F3-913F-1C92-C884484486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670397-6F9E-8777-6B21-ED606B6170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130263-B3BB-64D2-B404-81C191E5CC46}"/>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8" name="Footer Placeholder 7">
            <a:extLst>
              <a:ext uri="{FF2B5EF4-FFF2-40B4-BE49-F238E27FC236}">
                <a16:creationId xmlns:a16="http://schemas.microsoft.com/office/drawing/2014/main" id="{09CE790D-1B95-D14D-93FD-C94161E3E3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378DFFD-C01A-B308-3A9F-797FC3AF7454}"/>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12776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FF03C-B074-3F84-2DE9-9CD8F264CD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4F1029-99A7-723D-EB8C-8C5A0A9AD98E}"/>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4" name="Footer Placeholder 3">
            <a:extLst>
              <a:ext uri="{FF2B5EF4-FFF2-40B4-BE49-F238E27FC236}">
                <a16:creationId xmlns:a16="http://schemas.microsoft.com/office/drawing/2014/main" id="{6934C3F8-630F-F6FB-5BCF-6A27F1E5A8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4A1441-D6D5-766A-9E77-827782AF46F2}"/>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3495552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E6F2B5-5E85-64FC-6F12-686DF6BE2BDD}"/>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3" name="Footer Placeholder 2">
            <a:extLst>
              <a:ext uri="{FF2B5EF4-FFF2-40B4-BE49-F238E27FC236}">
                <a16:creationId xmlns:a16="http://schemas.microsoft.com/office/drawing/2014/main" id="{9E6FB852-0173-E283-D741-42B12223B2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7A57A3-EB8A-D55E-EA0E-9CE534693B7F}"/>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3805248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70410-FC49-6AD2-0041-DE1117C315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134F55-D00A-16F1-87AD-0416E95DB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2AF1A-6983-8B5A-7416-FB5625689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DB7A65-0140-B3D4-2048-CE4ACB372C55}"/>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6" name="Footer Placeholder 5">
            <a:extLst>
              <a:ext uri="{FF2B5EF4-FFF2-40B4-BE49-F238E27FC236}">
                <a16:creationId xmlns:a16="http://schemas.microsoft.com/office/drawing/2014/main" id="{DF0B24CF-6975-4B32-ED49-EE7D98C67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4B162-C0BA-FC4B-F12E-044CC8D1DAAE}"/>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2482140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C7965-0CFC-2A0E-C789-25EEA575B9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FE4747-31AF-C450-72F7-692C682A4D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24083B-A2C2-F2DC-D15A-3F120307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63F09D-69CD-18EC-788E-3075AA134F9B}"/>
              </a:ext>
            </a:extLst>
          </p:cNvPr>
          <p:cNvSpPr>
            <a:spLocks noGrp="1"/>
          </p:cNvSpPr>
          <p:nvPr>
            <p:ph type="dt" sz="half" idx="10"/>
          </p:nvPr>
        </p:nvSpPr>
        <p:spPr/>
        <p:txBody>
          <a:bodyPr/>
          <a:lstStyle/>
          <a:p>
            <a:fld id="{B2046579-F597-48F5-AAF5-2509C92DB1EA}" type="datetimeFigureOut">
              <a:rPr lang="en-US" smtClean="0"/>
              <a:t>7/13/2026</a:t>
            </a:fld>
            <a:endParaRPr lang="en-US"/>
          </a:p>
        </p:txBody>
      </p:sp>
      <p:sp>
        <p:nvSpPr>
          <p:cNvPr id="6" name="Footer Placeholder 5">
            <a:extLst>
              <a:ext uri="{FF2B5EF4-FFF2-40B4-BE49-F238E27FC236}">
                <a16:creationId xmlns:a16="http://schemas.microsoft.com/office/drawing/2014/main" id="{246D4CEC-EA69-B274-A726-B9474D1307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83E88D-A5A1-A243-66FF-9FFDE2AE91AC}"/>
              </a:ext>
            </a:extLst>
          </p:cNvPr>
          <p:cNvSpPr>
            <a:spLocks noGrp="1"/>
          </p:cNvSpPr>
          <p:nvPr>
            <p:ph type="sldNum" sz="quarter" idx="12"/>
          </p:nvPr>
        </p:nvSpPr>
        <p:spPr/>
        <p:txBody>
          <a:bodyPr/>
          <a:lstStyle/>
          <a:p>
            <a:fld id="{71783BED-2D04-40C8-A4CC-1450E237F92E}" type="slidenum">
              <a:rPr lang="en-US" smtClean="0"/>
              <a:t>‹#›</a:t>
            </a:fld>
            <a:endParaRPr lang="en-US"/>
          </a:p>
        </p:txBody>
      </p:sp>
    </p:spTree>
    <p:extLst>
      <p:ext uri="{BB962C8B-B14F-4D97-AF65-F5344CB8AC3E}">
        <p14:creationId xmlns:p14="http://schemas.microsoft.com/office/powerpoint/2010/main" val="1506404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0B24E6-540B-0CC8-BA63-A9A57B87F1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8C62D9-98FF-D199-7981-9B45EEDEB1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B6DFBD-0381-60B0-6695-C14F13D59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046579-F597-48F5-AAF5-2509C92DB1EA}" type="datetimeFigureOut">
              <a:rPr lang="en-US" smtClean="0"/>
              <a:t>7/13/2026</a:t>
            </a:fld>
            <a:endParaRPr lang="en-US"/>
          </a:p>
        </p:txBody>
      </p:sp>
      <p:sp>
        <p:nvSpPr>
          <p:cNvPr id="5" name="Footer Placeholder 4">
            <a:extLst>
              <a:ext uri="{FF2B5EF4-FFF2-40B4-BE49-F238E27FC236}">
                <a16:creationId xmlns:a16="http://schemas.microsoft.com/office/drawing/2014/main" id="{9286826E-6D0B-C693-A98E-E8176A50E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BB1290-8DB9-9783-3FF9-F7774BE8D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783BED-2D04-40C8-A4CC-1450E237F92E}" type="slidenum">
              <a:rPr lang="en-US" smtClean="0"/>
              <a:t>‹#›</a:t>
            </a:fld>
            <a:endParaRPr lang="en-US"/>
          </a:p>
        </p:txBody>
      </p:sp>
    </p:spTree>
    <p:extLst>
      <p:ext uri="{BB962C8B-B14F-4D97-AF65-F5344CB8AC3E}">
        <p14:creationId xmlns:p14="http://schemas.microsoft.com/office/powerpoint/2010/main" val="4203125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91532" y="821135"/>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175183" y="927451"/>
            <a:ext cx="4599432" cy="1323439"/>
          </a:xfrm>
          <a:prstGeom prst="rect">
            <a:avLst/>
          </a:prstGeom>
          <a:noFill/>
        </p:spPr>
        <p:txBody>
          <a:bodyPr wrap="square" rtlCol="0">
            <a:spAutoFit/>
          </a:bodyPr>
          <a:lstStyle/>
          <a:p>
            <a:pPr algn="ctr"/>
            <a:r>
              <a:rPr lang="en-US" sz="40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
        <p:nvSpPr>
          <p:cNvPr id="4" name="TextBox 3">
            <a:extLst>
              <a:ext uri="{FF2B5EF4-FFF2-40B4-BE49-F238E27FC236}">
                <a16:creationId xmlns:a16="http://schemas.microsoft.com/office/drawing/2014/main" id="{4D0E4C49-52CB-CFC1-AE64-40D4AC07F1C7}"/>
              </a:ext>
            </a:extLst>
          </p:cNvPr>
          <p:cNvSpPr txBox="1"/>
          <p:nvPr/>
        </p:nvSpPr>
        <p:spPr>
          <a:xfrm>
            <a:off x="-623392" y="4537734"/>
            <a:ext cx="5984748" cy="707886"/>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Competition</a:t>
            </a:r>
          </a:p>
        </p:txBody>
      </p:sp>
      <p:sp>
        <p:nvSpPr>
          <p:cNvPr id="6" name="TextBox 5">
            <a:extLst>
              <a:ext uri="{FF2B5EF4-FFF2-40B4-BE49-F238E27FC236}">
                <a16:creationId xmlns:a16="http://schemas.microsoft.com/office/drawing/2014/main" id="{772BA12E-C688-D293-9EC6-610CE336D0AD}"/>
              </a:ext>
            </a:extLst>
          </p:cNvPr>
          <p:cNvSpPr txBox="1"/>
          <p:nvPr/>
        </p:nvSpPr>
        <p:spPr>
          <a:xfrm>
            <a:off x="756171" y="2913138"/>
            <a:ext cx="3657600"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9:</a:t>
            </a:r>
          </a:p>
        </p:txBody>
      </p:sp>
      <p:cxnSp>
        <p:nvCxnSpPr>
          <p:cNvPr id="7" name="Straight Connector 6">
            <a:extLst>
              <a:ext uri="{FF2B5EF4-FFF2-40B4-BE49-F238E27FC236}">
                <a16:creationId xmlns:a16="http://schemas.microsoft.com/office/drawing/2014/main" id="{AC5584CF-3DC2-38C4-828F-23C08A675E9C}"/>
              </a:ext>
            </a:extLst>
          </p:cNvPr>
          <p:cNvCxnSpPr/>
          <p:nvPr/>
        </p:nvCxnSpPr>
        <p:spPr>
          <a:xfrm>
            <a:off x="1001954" y="5340096"/>
            <a:ext cx="27340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88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EB3B78-DDEE-1A0F-7E60-F287DD4698D3}"/>
              </a:ext>
            </a:extLst>
          </p:cNvPr>
          <p:cNvSpPr txBox="1"/>
          <p:nvPr/>
        </p:nvSpPr>
        <p:spPr>
          <a:xfrm>
            <a:off x="1665732" y="612648"/>
            <a:ext cx="8860536"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Although the answer itself is often very exciting for some (e.g., those for whom the answer indicates exceptional talent), the answer for many may feel disappointing.  That is why it is so important that all participants recognize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it is the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process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that is most important, not the final standings.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Answering The Question is more important than what the answer turns out to be.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 performances of those for whom the answer turns out to be “first” or “best” deserve to be marveled at and appreciated for the extraordinary talent those performances reflect.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doing what is necessary to answer The Question (i.e.,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successfully executing the Practice Principles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should be admired and celebrated the most.</a:t>
            </a:r>
          </a:p>
        </p:txBody>
      </p:sp>
    </p:spTree>
    <p:extLst>
      <p:ext uri="{BB962C8B-B14F-4D97-AF65-F5344CB8AC3E}">
        <p14:creationId xmlns:p14="http://schemas.microsoft.com/office/powerpoint/2010/main" val="447432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2B9239-CBFC-1BFB-2E3F-8AE90F38993A}"/>
              </a:ext>
            </a:extLst>
          </p:cNvPr>
          <p:cNvSpPr txBox="1"/>
          <p:nvPr/>
        </p:nvSpPr>
        <p:spPr>
          <a:xfrm>
            <a:off x="1929384" y="1133856"/>
            <a:ext cx="8485632"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Besides, one of the purposes of answering The Question (in sports, e.g.) is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find out the truth</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If a person’s truth turns out to be that they have limited talent,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truth is worth knowing, and even more importantly, worth knowing how to accept in a healthy way.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important part of life is learning who we are, what our limitations are, how to accept who we are in the healthiest way, and how we can best improve.</a:t>
            </a:r>
          </a:p>
        </p:txBody>
      </p:sp>
    </p:spTree>
    <p:extLst>
      <p:ext uri="{BB962C8B-B14F-4D97-AF65-F5344CB8AC3E}">
        <p14:creationId xmlns:p14="http://schemas.microsoft.com/office/powerpoint/2010/main" val="2992367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CBFA6F-B48F-809A-7C26-A3E3D4C73964}"/>
              </a:ext>
            </a:extLst>
          </p:cNvPr>
          <p:cNvSpPr txBox="1"/>
          <p:nvPr/>
        </p:nvSpPr>
        <p:spPr>
          <a:xfrm>
            <a:off x="1688592" y="2002536"/>
            <a:ext cx="8814816" cy="156966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essential to strongly emphasize the importance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genuinely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sincerely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encouraging, helping, and hoping for others to get better.  A symptom of competition being poorly understood and poorly practiced is a lack of such genuine caring among participants.  </a:t>
            </a:r>
          </a:p>
        </p:txBody>
      </p:sp>
    </p:spTree>
    <p:extLst>
      <p:ext uri="{BB962C8B-B14F-4D97-AF65-F5344CB8AC3E}">
        <p14:creationId xmlns:p14="http://schemas.microsoft.com/office/powerpoint/2010/main" val="1755972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84D5FE-F1B1-84CA-FC3B-F51E502591E7}"/>
              </a:ext>
            </a:extLst>
          </p:cNvPr>
          <p:cNvSpPr txBox="1"/>
          <p:nvPr/>
        </p:nvSpPr>
        <p:spPr>
          <a:xfrm>
            <a:off x="1600200" y="859536"/>
            <a:ext cx="8769096"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Genuinely and sincerely encouraging the success of others can be the most difficult aspect of properly practicing competition.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Psychologically, it is hard not to covet the success of another, particularly if one’s own talents and accomplishments feel diminished in comparison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We all need help with these feelings.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 secret is for all to properly understand the true meaning, purpose, value, and role of competition. </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Without all participants understanding and practicing competition properly, it is more difficult for an individual to practice it properly.  Good coaches and good teams know how to do this. </a:t>
            </a:r>
          </a:p>
        </p:txBody>
      </p:sp>
    </p:spTree>
    <p:extLst>
      <p:ext uri="{BB962C8B-B14F-4D97-AF65-F5344CB8AC3E}">
        <p14:creationId xmlns:p14="http://schemas.microsoft.com/office/powerpoint/2010/main" val="3285232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0E5BC2-3851-3B8E-0C29-3FBDB2946303}"/>
              </a:ext>
            </a:extLst>
          </p:cNvPr>
          <p:cNvSpPr txBox="1"/>
          <p:nvPr/>
        </p:nvSpPr>
        <p:spPr>
          <a:xfrm>
            <a:off x="1645920" y="1956816"/>
            <a:ext cx="8586216" cy="156966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helpful thought to keep in mind is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focus on competing against yourself</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---i.e., focus on comparing how you are doing now to your past performances; i.e.,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focus on your self-improvement, rather than focusing unhealthfully on comparison with others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935240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113DD4-182A-0086-8808-00DC75E3FA1E}"/>
              </a:ext>
            </a:extLst>
          </p:cNvPr>
          <p:cNvSpPr txBox="1"/>
          <p:nvPr/>
        </p:nvSpPr>
        <p:spPr>
          <a:xfrm>
            <a:off x="1508760" y="1380744"/>
            <a:ext cx="9098280" cy="3416320"/>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Indeed, a major purpose of engaging youth in sports competition is to teach them the proper understanding and practice of competition. </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When done properly, competition helps youth to establish the habit of “wanting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answer The Question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teaches them how to properly go about doing it, and helps them deal with the answer in a healthy way.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They can take great pride in and draw strength from the fact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they dared to ask and properly answer The Question.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36342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E10586-7A8E-95B4-C444-6BBF3A6168B6}"/>
              </a:ext>
            </a:extLst>
          </p:cNvPr>
          <p:cNvSpPr txBox="1"/>
          <p:nvPr/>
        </p:nvSpPr>
        <p:spPr>
          <a:xfrm>
            <a:off x="1901952" y="797510"/>
            <a:ext cx="8686800" cy="4524315"/>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 proper understanding and the proper practice of competition are not easy.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proper practice of competition represents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an ideal that is barely realistic in the healthiest imaginable culture and is totally unrealistic in an unhealthy culture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(one in which an inaccurate, perverted, cut-throat understanding of competition is practiced and encouraged).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When competition is poorly understood and poorly practiced, it tends to do great harm to all concerned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---including harm to those who are trying to practice competition properly. </a:t>
            </a:r>
          </a:p>
        </p:txBody>
      </p:sp>
    </p:spTree>
    <p:extLst>
      <p:ext uri="{BB962C8B-B14F-4D97-AF65-F5344CB8AC3E}">
        <p14:creationId xmlns:p14="http://schemas.microsoft.com/office/powerpoint/2010/main" val="337120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88F947-4A0F-8E41-AA02-001F641A7F9F}"/>
              </a:ext>
            </a:extLst>
          </p:cNvPr>
          <p:cNvSpPr txBox="1"/>
          <p:nvPr/>
        </p:nvSpPr>
        <p:spPr>
          <a:xfrm>
            <a:off x="1508760" y="1351508"/>
            <a:ext cx="9473184" cy="4154984"/>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To what extent does the concept of “competition” practiced and promoted in the Capitalist Economy resemble the concept just discussed?</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Have practitioners of current global capitalism been demonstrating a proper understanding and proper practice of competition?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Do businesses in the same industry enthusiastically and collaboratively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“seek new heights together”</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with their “competitors?”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Do businesses that “are in competition with one another” strive to genuinely and sincerely encourage, help, and hope for their fellow competitors to reach their maximum potentials?  </a:t>
            </a:r>
          </a:p>
        </p:txBody>
      </p:sp>
    </p:spTree>
    <p:extLst>
      <p:ext uri="{BB962C8B-B14F-4D97-AF65-F5344CB8AC3E}">
        <p14:creationId xmlns:p14="http://schemas.microsoft.com/office/powerpoint/2010/main" val="415153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E43792-B43C-C2EE-6133-3A63AC10ABB3}"/>
              </a:ext>
            </a:extLst>
          </p:cNvPr>
          <p:cNvSpPr txBox="1"/>
          <p:nvPr/>
        </p:nvSpPr>
        <p:spPr>
          <a:xfrm>
            <a:off x="1984248" y="1545336"/>
            <a:ext cx="8631936" cy="341632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Or, has the Capitalist Economy been practicing a perverted, cut-throat version of competition?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Does the “competition” promoted and practiced in the Capitalist Economy seem to be all about “winning,” “defeating,” “crushing,” “beating others,” “being better than others,” being #1,” scheming to dominate the market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the expense of others and by any means necessary), boasting about “being best” (even when it is not true), and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hoping that the competition will somehow fail, even purposefully making moves to impair or discourage the competition?</a:t>
            </a:r>
          </a:p>
        </p:txBody>
      </p:sp>
    </p:spTree>
    <p:extLst>
      <p:ext uri="{BB962C8B-B14F-4D97-AF65-F5344CB8AC3E}">
        <p14:creationId xmlns:p14="http://schemas.microsoft.com/office/powerpoint/2010/main" val="700039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598426-DD7A-B740-B4A8-099F4050233E}"/>
              </a:ext>
            </a:extLst>
          </p:cNvPr>
          <p:cNvSpPr txBox="1"/>
          <p:nvPr/>
        </p:nvSpPr>
        <p:spPr>
          <a:xfrm>
            <a:off x="2039112" y="1499616"/>
            <a:ext cx="8814816" cy="3416320"/>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It appears that proponents and apologists for the Capitalist Economic Model have grossly misunderstood the true meaning and purpose of “competition,” and are espousing and practicing an unhealthy, perverted, vulgar version of it---a version that tends to bring out the worst in people.  </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Worse, with this economic model, the success of a business, realistically, depends on how well it executes this twisted, perverted understanding and practice of “competition.”  </a:t>
            </a:r>
          </a:p>
        </p:txBody>
      </p:sp>
    </p:spTree>
    <p:extLst>
      <p:ext uri="{BB962C8B-B14F-4D97-AF65-F5344CB8AC3E}">
        <p14:creationId xmlns:p14="http://schemas.microsoft.com/office/powerpoint/2010/main" val="3956221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B120D3-209E-7FC2-7BBD-6C2A28AF6B70}"/>
              </a:ext>
            </a:extLst>
          </p:cNvPr>
          <p:cNvSpPr txBox="1"/>
          <p:nvPr/>
        </p:nvSpPr>
        <p:spPr>
          <a:xfrm>
            <a:off x="1813560" y="951208"/>
            <a:ext cx="8412480"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fundamental belief among those who promote the Corporate Capitalist Economic Model is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“competition” is an essential element for a successful economic system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belief is that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“without competition, people and companies will not have sufficient incentive to work hard and perform well.” </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Capitalism’s misunderstanding of human nature and capitalism’s misunderstanding of the true meaning of competition are two main reasons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why people mistakenly believe that capitalism is the “best and only realistic economic model for humankind.”</a:t>
            </a:r>
            <a:r>
              <a:rPr lang="en-US" dirty="0"/>
              <a:t>.”</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7634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A7B94E-576B-4D0B-0712-1D01ABDBC2F5}"/>
              </a:ext>
            </a:extLst>
          </p:cNvPr>
          <p:cNvSpPr txBox="1"/>
          <p:nvPr/>
        </p:nvSpPr>
        <p:spPr>
          <a:xfrm>
            <a:off x="1801368" y="1197864"/>
            <a:ext cx="8567928"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Do we really want an economic system that promotes and depends upon such a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perverted, vulgar,  unhealthy, and incorrect understanding and practice of competition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Is it even necessary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inject properly understood and properly practiced competition into economic activity, at all---particularly considering how difficult its proper practice is, how many pitfalls it involves, and how idealistic it is to expect people to practice it properly, especially in our current culture?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Is it best to limit competition to the realms of sports and games and leave competition out of economic activity? </a:t>
            </a:r>
          </a:p>
        </p:txBody>
      </p:sp>
    </p:spTree>
    <p:extLst>
      <p:ext uri="{BB962C8B-B14F-4D97-AF65-F5344CB8AC3E}">
        <p14:creationId xmlns:p14="http://schemas.microsoft.com/office/powerpoint/2010/main" val="3859561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EB9E05-895E-CD15-D99E-C2442836D604}"/>
              </a:ext>
            </a:extLst>
          </p:cNvPr>
          <p:cNvSpPr txBox="1"/>
          <p:nvPr/>
        </p:nvSpPr>
        <p:spPr>
          <a:xfrm>
            <a:off x="1427988" y="539496"/>
            <a:ext cx="9336024"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Couldn’t we develop an economic system that says, in essence,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“These are the needs.  Let’s all work together to see how well we can meet them.”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Historically, that is exactly what the Children’s Hospital Public Economy Model (CHPEM) has done, for many decades.  Academic pediatricians have not needed or desired the perverted version of competition promoted by the Capitalist Economic Model.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Academic pediatricians have not even needed or desired the injection of a properly understood and properly practiced form of competition into their work.</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They have wisely concluded that any purported “benefits” of injecting properly practiced competition into their work are greatly outweighed by the realistic pitfalls involved.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 only sense in which Academic Pediatricians have participated in competition against another has been to “compete against the diseases of childhood”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in this sense,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they have sought new heights together---com petere.  </a:t>
            </a:r>
          </a:p>
        </p:txBody>
      </p:sp>
    </p:spTree>
    <p:extLst>
      <p:ext uri="{BB962C8B-B14F-4D97-AF65-F5344CB8AC3E}">
        <p14:creationId xmlns:p14="http://schemas.microsoft.com/office/powerpoint/2010/main" val="1932327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777240" y="593140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223190" y="2203961"/>
            <a:ext cx="4599432" cy="3416320"/>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for your attention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a:t>
            </a:r>
          </a:p>
          <a:p>
            <a:pPr algn="ctr"/>
            <a:r>
              <a:rPr lang="en-US" sz="3600" b="1" dirty="0">
                <a:solidFill>
                  <a:srgbClr val="00FFFF"/>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Tree>
    <p:extLst>
      <p:ext uri="{BB962C8B-B14F-4D97-AF65-F5344CB8AC3E}">
        <p14:creationId xmlns:p14="http://schemas.microsoft.com/office/powerpoint/2010/main" val="109919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93B916-3AA9-28C3-1829-E7353EEC29D5}"/>
              </a:ext>
            </a:extLst>
          </p:cNvPr>
          <p:cNvSpPr txBox="1"/>
          <p:nvPr/>
        </p:nvSpPr>
        <p:spPr>
          <a:xfrm>
            <a:off x="1801368" y="1051560"/>
            <a:ext cx="8284464"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true that “competition,” properly understood and properly practiced, can be a good thing, at least in sports and leisure activities, and is one way to add excitement, fun, and bring out the best in people as they seek to improve themselves, individually and collectively.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key and the difficulty is the proper understanding, proper role, and proper practice of competition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---because competition, improperly understood and improperly practiced, is usually not a good thing and tends to bring out the worst in people.</a:t>
            </a:r>
          </a:p>
        </p:txBody>
      </p:sp>
    </p:spTree>
    <p:extLst>
      <p:ext uri="{BB962C8B-B14F-4D97-AF65-F5344CB8AC3E}">
        <p14:creationId xmlns:p14="http://schemas.microsoft.com/office/powerpoint/2010/main" val="1185162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0441CE-4620-2794-B0E7-8948A73F0F98}"/>
              </a:ext>
            </a:extLst>
          </p:cNvPr>
          <p:cNvSpPr txBox="1"/>
          <p:nvPr/>
        </p:nvSpPr>
        <p:spPr>
          <a:xfrm>
            <a:off x="1850136" y="1645920"/>
            <a:ext cx="8375904" cy="2677656"/>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So, what is the “proper understanding” and “proper role” of competition, and how is it “properly practiced?”</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By definition, “competition,” contrary to popular belief, is not about “beating others,” or “being better than others,” or “being the best.”  It is not even about “winning” or “losing,” and it certainly is not about “defeating” or “crushing” opponents.</a:t>
            </a:r>
          </a:p>
        </p:txBody>
      </p:sp>
    </p:spTree>
    <p:extLst>
      <p:ext uri="{BB962C8B-B14F-4D97-AF65-F5344CB8AC3E}">
        <p14:creationId xmlns:p14="http://schemas.microsoft.com/office/powerpoint/2010/main" val="1998535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54C263-CDE9-682B-BEED-4589CE0F1351}"/>
              </a:ext>
            </a:extLst>
          </p:cNvPr>
          <p:cNvSpPr txBox="1"/>
          <p:nvPr/>
        </p:nvSpPr>
        <p:spPr>
          <a:xfrm>
            <a:off x="1658112" y="1847088"/>
            <a:ext cx="8942832" cy="2677656"/>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word “competition” comes from the two Latin words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“com”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“petere.”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“Petere” means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“to seek,</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“com” means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“with” or “together.”</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So, the word “competition,” accurately understood, means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“to seek together,”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or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“to seek (new heights) together.”  </a:t>
            </a:r>
          </a:p>
        </p:txBody>
      </p:sp>
    </p:spTree>
    <p:extLst>
      <p:ext uri="{BB962C8B-B14F-4D97-AF65-F5344CB8AC3E}">
        <p14:creationId xmlns:p14="http://schemas.microsoft.com/office/powerpoint/2010/main" val="2955539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3816C6-15ED-2B28-D926-61EE60DA7C56}"/>
              </a:ext>
            </a:extLst>
          </p:cNvPr>
          <p:cNvSpPr txBox="1"/>
          <p:nvPr/>
        </p:nvSpPr>
        <p:spPr>
          <a:xfrm>
            <a:off x="2313432" y="1618488"/>
            <a:ext cx="8339328" cy="2677656"/>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Thus, “competition” is simply one means by which people can work together to create an atmosphere and a spirit that will encourage and help all participants to reach new heights of accomplishment, and to enjoy the process of doing so.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It is about all helping each other, so that all can get better (and/or have fun), both as individuals and as a group.</a:t>
            </a:r>
          </a:p>
        </p:txBody>
      </p:sp>
    </p:spTree>
    <p:extLst>
      <p:ext uri="{BB962C8B-B14F-4D97-AF65-F5344CB8AC3E}">
        <p14:creationId xmlns:p14="http://schemas.microsoft.com/office/powerpoint/2010/main" val="2603733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C235BD-BEC7-C397-B4F7-3F0EE3CB7CDE}"/>
              </a:ext>
            </a:extLst>
          </p:cNvPr>
          <p:cNvSpPr txBox="1"/>
          <p:nvPr/>
        </p:nvSpPr>
        <p:spPr>
          <a:xfrm>
            <a:off x="1051560" y="243512"/>
            <a:ext cx="10543032" cy="637097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highest purpose of competition is not to determine who is “better,” but, rather, to create a process and a fun atmosphere that will help all participants answer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The Question</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“How good can we become” (e.g., in playing a sport), both individually and as a group, if we all dare to commit ourselves to the following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Practice Principles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Work hard and try hard---though not beyond a healthy extent.</a:t>
            </a:r>
          </a:p>
          <a:p>
            <a:pPr marL="342900" lvl="0" indent="-342900">
              <a:buFont typeface="Arial" panose="020B0604020202020204" pitchFamily="34" charset="0"/>
              <a:buChar char="•"/>
            </a:pP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 disciplined---not only in work habits, but also in behavior towards each other.</a:t>
            </a:r>
          </a:p>
          <a:p>
            <a:pPr marL="342900" lvl="0" indent="-342900">
              <a:buFont typeface="Arial" panose="020B0604020202020204" pitchFamily="34" charset="0"/>
              <a:buChar char="•"/>
            </a:pP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Genuinely encourage and help each other.  Sincerely hope for others to get better, along with ourselves getting better.</a:t>
            </a:r>
          </a:p>
          <a:p>
            <a:pPr marL="342900" lvl="0" indent="-342900">
              <a:buFont typeface="Arial" panose="020B0604020202020204" pitchFamily="34" charset="0"/>
              <a:buChar char="•"/>
            </a:pP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Create high spirit and a fun atmosphere for each other (even including “trash talk” in fun, if desired).</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42423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4133B3-2F47-BF3B-6BBF-69C9BB2B920A}"/>
              </a:ext>
            </a:extLst>
          </p:cNvPr>
          <p:cNvSpPr txBox="1"/>
          <p:nvPr/>
        </p:nvSpPr>
        <p:spPr>
          <a:xfrm>
            <a:off x="1801368" y="1133856"/>
            <a:ext cx="8522208"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For competition to succeed in serving of its highest purpose, the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process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answering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Question”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must be held to be much more important than the answer itself.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is, success is measured not by the actual answer, but by the extent to which (and the way in which) The Question is answered (which requires adherence to and execution of the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“Practice Principles”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just mentioned).</a:t>
            </a:r>
          </a:p>
        </p:txBody>
      </p:sp>
    </p:spTree>
    <p:extLst>
      <p:ext uri="{BB962C8B-B14F-4D97-AF65-F5344CB8AC3E}">
        <p14:creationId xmlns:p14="http://schemas.microsoft.com/office/powerpoint/2010/main" val="2553772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3BE6CC-9834-C823-10B7-FF3DAA15B169}"/>
              </a:ext>
            </a:extLst>
          </p:cNvPr>
          <p:cNvSpPr txBox="1"/>
          <p:nvPr/>
        </p:nvSpPr>
        <p:spPr>
          <a:xfrm>
            <a:off x="1322832" y="797510"/>
            <a:ext cx="9546336"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purpose of swim competition is to help all participants answer The Question: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“How good can we become, individually and collectively, if we dare to commit ourselves to the Practice Principles?”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If all members of each team commit themselves to answering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The Question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thereby, commit themselves to the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Practice Principles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if they all try their very best to do so, then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final standings for a given team or a given individual, though very interesting, are beside the point.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Even the team that finishes last, even the swimmer who turns out to be the slowest, succeeds (“wins”), because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each dared to do what was necessary to answer The Question, each arrived at the answer, and each benefitted from the process.  </a:t>
            </a:r>
          </a:p>
        </p:txBody>
      </p:sp>
    </p:spTree>
    <p:extLst>
      <p:ext uri="{BB962C8B-B14F-4D97-AF65-F5344CB8AC3E}">
        <p14:creationId xmlns:p14="http://schemas.microsoft.com/office/powerpoint/2010/main" val="1440921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1497</TotalTime>
  <Words>1979</Words>
  <Application>Microsoft Office PowerPoint</Application>
  <PresentationFormat>Widescreen</PresentationFormat>
  <Paragraphs>94</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6</cp:revision>
  <dcterms:created xsi:type="dcterms:W3CDTF">2026-06-22T15:51:07Z</dcterms:created>
  <dcterms:modified xsi:type="dcterms:W3CDTF">2026-07-13T23:37:18Z</dcterms:modified>
</cp:coreProperties>
</file>